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Lst>
  <p:sldSz cx="10693400" cy="7556500"/>
  <p:notesSz cx="6858000" cy="9144000"/>
  <p:embeddedFontLst>
    <p:embeddedFont>
      <p:font typeface="Cal Sans" pitchFamily="2" charset="0"/>
      <p:regular r:id="rId6"/>
    </p:embeddedFont>
    <p:embeddedFont>
      <p:font typeface="Canva Sans" panose="020B0604020202020204" charset="0"/>
      <p:regular r:id="rId7"/>
    </p:embeddedFont>
    <p:embeddedFont>
      <p:font typeface="Canva Sans Bold" panose="020B0604020202020204" charset="0"/>
      <p:regular r:id="rId8"/>
    </p:embeddedFont>
    <p:embeddedFont>
      <p:font typeface="DM Sans Bold" panose="020B0604020202020204" charset="0"/>
      <p:regular r:id="rId9"/>
    </p:embeddedFont>
    <p:embeddedFont>
      <p:font typeface="DM Serif Display" pitchFamily="2" charset="0"/>
      <p:regular r:id="rId10"/>
      <p:italic r:id="rId11"/>
    </p:embeddedFont>
    <p:embeddedFont>
      <p:font typeface="Open Sans" panose="020B0606030504020204" pitchFamily="34" charset="0"/>
      <p:regular r:id="rId12"/>
    </p:embeddedFont>
    <p:embeddedFont>
      <p:font typeface="Open Sans Bold" panose="020B0806030504020204" charset="0"/>
      <p:regular r:id="rId13"/>
    </p:embeddedFont>
    <p:embeddedFont>
      <p:font typeface="Open Sans Italics" panose="020B0604020202020204" charset="0"/>
      <p:regular r:id="rId14"/>
    </p:embeddedFont>
    <p:embeddedFont>
      <p:font typeface="Work Sans" pitchFamily="2"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3" d="100"/>
          <a:sy n="63" d="100"/>
        </p:scale>
        <p:origin x="107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1656"/>
        </a:solidFill>
        <a:effectLst/>
      </p:bgPr>
    </p:bg>
    <p:spTree>
      <p:nvGrpSpPr>
        <p:cNvPr id="1" name=""/>
        <p:cNvGrpSpPr/>
        <p:nvPr/>
      </p:nvGrpSpPr>
      <p:grpSpPr>
        <a:xfrm>
          <a:off x="0" y="0"/>
          <a:ext cx="0" cy="0"/>
          <a:chOff x="0" y="0"/>
          <a:chExt cx="0" cy="0"/>
        </a:xfrm>
      </p:grpSpPr>
      <p:sp>
        <p:nvSpPr>
          <p:cNvPr id="2" name="AutoShape 2"/>
          <p:cNvSpPr/>
          <p:nvPr/>
        </p:nvSpPr>
        <p:spPr>
          <a:xfrm>
            <a:off x="5341238" y="-201939"/>
            <a:ext cx="4762" cy="8444083"/>
          </a:xfrm>
          <a:prstGeom prst="line">
            <a:avLst/>
          </a:prstGeom>
          <a:ln w="9525" cap="flat">
            <a:solidFill>
              <a:srgbClr val="000000"/>
            </a:solidFill>
            <a:prstDash val="solid"/>
            <a:headEnd type="none" w="sm" len="sm"/>
            <a:tailEnd type="none" w="sm" len="sm"/>
          </a:ln>
        </p:spPr>
      </p:sp>
      <p:sp>
        <p:nvSpPr>
          <p:cNvPr id="3" name="Freeform 3"/>
          <p:cNvSpPr/>
          <p:nvPr/>
        </p:nvSpPr>
        <p:spPr>
          <a:xfrm>
            <a:off x="5801957" y="-63648"/>
            <a:ext cx="4899816" cy="3589610"/>
          </a:xfrm>
          <a:custGeom>
            <a:avLst/>
            <a:gdLst/>
            <a:ahLst/>
            <a:cxnLst/>
            <a:rect l="l" t="t" r="r" b="b"/>
            <a:pathLst>
              <a:path w="4899816" h="3589610">
                <a:moveTo>
                  <a:pt x="0" y="0"/>
                </a:moveTo>
                <a:lnTo>
                  <a:pt x="4899816" y="0"/>
                </a:lnTo>
                <a:lnTo>
                  <a:pt x="4899816" y="3589609"/>
                </a:lnTo>
                <a:lnTo>
                  <a:pt x="0" y="3589609"/>
                </a:lnTo>
                <a:lnTo>
                  <a:pt x="0" y="0"/>
                </a:lnTo>
                <a:close/>
              </a:path>
            </a:pathLst>
          </a:custGeom>
          <a:blipFill>
            <a:blip r:embed="rId2"/>
            <a:stretch>
              <a:fillRect l="-10474" t="-9995" r="-10474"/>
            </a:stretch>
          </a:blipFill>
        </p:spPr>
      </p:sp>
      <p:sp>
        <p:nvSpPr>
          <p:cNvPr id="5" name="Freeform 5"/>
          <p:cNvSpPr/>
          <p:nvPr/>
        </p:nvSpPr>
        <p:spPr>
          <a:xfrm>
            <a:off x="5182974" y="-63649"/>
            <a:ext cx="5569164" cy="5834811"/>
          </a:xfrm>
          <a:custGeom>
            <a:avLst/>
            <a:gdLst/>
            <a:ahLst/>
            <a:cxnLst/>
            <a:rect l="l" t="t" r="r" b="b"/>
            <a:pathLst>
              <a:path w="8013223" h="8088082">
                <a:moveTo>
                  <a:pt x="0" y="0"/>
                </a:moveTo>
                <a:lnTo>
                  <a:pt x="8013223" y="0"/>
                </a:lnTo>
                <a:lnTo>
                  <a:pt x="8013223" y="8088082"/>
                </a:lnTo>
                <a:lnTo>
                  <a:pt x="0" y="8088082"/>
                </a:lnTo>
                <a:lnTo>
                  <a:pt x="0" y="0"/>
                </a:lnTo>
                <a:close/>
              </a:path>
            </a:pathLst>
          </a:custGeom>
          <a:blipFill>
            <a:blip r:embed="rId3"/>
            <a:stretch>
              <a:fillRect l="-498" r="-42164"/>
            </a:stretch>
          </a:blipFill>
        </p:spPr>
        <p:txBody>
          <a:bodyPr/>
          <a:lstStyle/>
          <a:p>
            <a:endParaRPr lang="fr-FR" dirty="0"/>
          </a:p>
        </p:txBody>
      </p:sp>
      <p:grpSp>
        <p:nvGrpSpPr>
          <p:cNvPr id="9" name="Group 9"/>
          <p:cNvGrpSpPr/>
          <p:nvPr/>
        </p:nvGrpSpPr>
        <p:grpSpPr>
          <a:xfrm>
            <a:off x="7944868" y="2154808"/>
            <a:ext cx="2422068" cy="326157"/>
            <a:chOff x="0" y="0"/>
            <a:chExt cx="1309383" cy="176323"/>
          </a:xfrm>
        </p:grpSpPr>
        <p:sp>
          <p:nvSpPr>
            <p:cNvPr id="10" name="Freeform 10"/>
            <p:cNvSpPr/>
            <p:nvPr/>
          </p:nvSpPr>
          <p:spPr>
            <a:xfrm>
              <a:off x="0" y="0"/>
              <a:ext cx="1309383" cy="176323"/>
            </a:xfrm>
            <a:custGeom>
              <a:avLst/>
              <a:gdLst/>
              <a:ahLst/>
              <a:cxnLst/>
              <a:rect l="l" t="t" r="r" b="b"/>
              <a:pathLst>
                <a:path w="1309383" h="176323">
                  <a:moveTo>
                    <a:pt x="22375" y="0"/>
                  </a:moveTo>
                  <a:lnTo>
                    <a:pt x="1287008" y="0"/>
                  </a:lnTo>
                  <a:cubicBezTo>
                    <a:pt x="1299366" y="0"/>
                    <a:pt x="1309383" y="10018"/>
                    <a:pt x="1309383" y="22375"/>
                  </a:cubicBezTo>
                  <a:lnTo>
                    <a:pt x="1309383" y="153948"/>
                  </a:lnTo>
                  <a:cubicBezTo>
                    <a:pt x="1309383" y="166305"/>
                    <a:pt x="1299366" y="176323"/>
                    <a:pt x="1287008" y="176323"/>
                  </a:cubicBezTo>
                  <a:lnTo>
                    <a:pt x="22375" y="176323"/>
                  </a:lnTo>
                  <a:cubicBezTo>
                    <a:pt x="10018" y="176323"/>
                    <a:pt x="0" y="166305"/>
                    <a:pt x="0" y="153948"/>
                  </a:cubicBezTo>
                  <a:lnTo>
                    <a:pt x="0" y="22375"/>
                  </a:lnTo>
                  <a:cubicBezTo>
                    <a:pt x="0" y="10018"/>
                    <a:pt x="10018" y="0"/>
                    <a:pt x="22375" y="0"/>
                  </a:cubicBezTo>
                  <a:close/>
                </a:path>
              </a:pathLst>
            </a:custGeom>
            <a:ln w="19050" cap="sq">
              <a:solidFill>
                <a:srgbClr val="FFFFFF"/>
              </a:solidFill>
              <a:prstDash val="solid"/>
              <a:miter/>
            </a:ln>
          </p:spPr>
        </p:sp>
        <p:sp>
          <p:nvSpPr>
            <p:cNvPr id="11" name="TextBox 11"/>
            <p:cNvSpPr txBox="1"/>
            <p:nvPr/>
          </p:nvSpPr>
          <p:spPr>
            <a:xfrm>
              <a:off x="0" y="0"/>
              <a:ext cx="1309383" cy="176323"/>
            </a:xfrm>
            <a:prstGeom prst="rect">
              <a:avLst/>
            </a:prstGeom>
          </p:spPr>
          <p:txBody>
            <a:bodyPr lIns="33676" tIns="33676" rIns="33676" bIns="33676" rtlCol="0" anchor="ctr"/>
            <a:lstStyle/>
            <a:p>
              <a:pPr algn="ctr">
                <a:lnSpc>
                  <a:spcPts val="1272"/>
                </a:lnSpc>
              </a:pPr>
              <a:r>
                <a:rPr lang="en-US" sz="1060" b="1">
                  <a:solidFill>
                    <a:srgbClr val="FFFFFF"/>
                  </a:solidFill>
                  <a:latin typeface="DM Sans Bold"/>
                  <a:ea typeface="DM Sans Bold"/>
                  <a:cs typeface="DM Sans Bold"/>
                  <a:sym typeface="DM Sans Bold"/>
                </a:rPr>
                <a:t>11 juin 2026 . 8h45 - 16h00</a:t>
              </a:r>
            </a:p>
          </p:txBody>
        </p:sp>
      </p:grpSp>
      <p:grpSp>
        <p:nvGrpSpPr>
          <p:cNvPr id="12" name="Group 12"/>
          <p:cNvGrpSpPr/>
          <p:nvPr/>
        </p:nvGrpSpPr>
        <p:grpSpPr>
          <a:xfrm>
            <a:off x="7944868" y="2574801"/>
            <a:ext cx="2422068" cy="434108"/>
            <a:chOff x="0" y="0"/>
            <a:chExt cx="1309383" cy="234681"/>
          </a:xfrm>
        </p:grpSpPr>
        <p:sp>
          <p:nvSpPr>
            <p:cNvPr id="13" name="Freeform 13"/>
            <p:cNvSpPr/>
            <p:nvPr/>
          </p:nvSpPr>
          <p:spPr>
            <a:xfrm>
              <a:off x="0" y="0"/>
              <a:ext cx="1309383" cy="234681"/>
            </a:xfrm>
            <a:custGeom>
              <a:avLst/>
              <a:gdLst/>
              <a:ahLst/>
              <a:cxnLst/>
              <a:rect l="l" t="t" r="r" b="b"/>
              <a:pathLst>
                <a:path w="1309383" h="234681">
                  <a:moveTo>
                    <a:pt x="22375" y="0"/>
                  </a:moveTo>
                  <a:lnTo>
                    <a:pt x="1287008" y="0"/>
                  </a:lnTo>
                  <a:cubicBezTo>
                    <a:pt x="1299366" y="0"/>
                    <a:pt x="1309383" y="10018"/>
                    <a:pt x="1309383" y="22375"/>
                  </a:cubicBezTo>
                  <a:lnTo>
                    <a:pt x="1309383" y="212306"/>
                  </a:lnTo>
                  <a:cubicBezTo>
                    <a:pt x="1309383" y="218240"/>
                    <a:pt x="1307026" y="223932"/>
                    <a:pt x="1302830" y="228128"/>
                  </a:cubicBezTo>
                  <a:cubicBezTo>
                    <a:pt x="1298634" y="232324"/>
                    <a:pt x="1292943" y="234681"/>
                    <a:pt x="1287008" y="234681"/>
                  </a:cubicBezTo>
                  <a:lnTo>
                    <a:pt x="22375" y="234681"/>
                  </a:lnTo>
                  <a:cubicBezTo>
                    <a:pt x="10018" y="234681"/>
                    <a:pt x="0" y="224664"/>
                    <a:pt x="0" y="212306"/>
                  </a:cubicBezTo>
                  <a:lnTo>
                    <a:pt x="0" y="22375"/>
                  </a:lnTo>
                  <a:cubicBezTo>
                    <a:pt x="0" y="10018"/>
                    <a:pt x="10018" y="0"/>
                    <a:pt x="22375" y="0"/>
                  </a:cubicBezTo>
                  <a:close/>
                </a:path>
              </a:pathLst>
            </a:custGeom>
            <a:ln w="19050" cap="sq">
              <a:solidFill>
                <a:srgbClr val="FFFFFF"/>
              </a:solidFill>
              <a:prstDash val="solid"/>
              <a:miter/>
            </a:ln>
          </p:spPr>
        </p:sp>
        <p:sp>
          <p:nvSpPr>
            <p:cNvPr id="14" name="TextBox 14"/>
            <p:cNvSpPr txBox="1"/>
            <p:nvPr/>
          </p:nvSpPr>
          <p:spPr>
            <a:xfrm>
              <a:off x="0" y="0"/>
              <a:ext cx="1309383" cy="234681"/>
            </a:xfrm>
            <a:prstGeom prst="rect">
              <a:avLst/>
            </a:prstGeom>
          </p:spPr>
          <p:txBody>
            <a:bodyPr lIns="33676" tIns="33676" rIns="33676" bIns="33676" rtlCol="0" anchor="ctr"/>
            <a:lstStyle/>
            <a:p>
              <a:pPr algn="ctr">
                <a:lnSpc>
                  <a:spcPts val="1272"/>
                </a:lnSpc>
              </a:pPr>
              <a:r>
                <a:rPr lang="en-US" sz="1060" b="1">
                  <a:solidFill>
                    <a:srgbClr val="FFFFFF"/>
                  </a:solidFill>
                  <a:latin typeface="DM Sans Bold"/>
                  <a:ea typeface="DM Sans Bold"/>
                  <a:cs typeface="DM Sans Bold"/>
                  <a:sym typeface="DM Sans Bold"/>
                </a:rPr>
                <a:t>Amphithéâtre Maury . Arsenal</a:t>
              </a:r>
            </a:p>
            <a:p>
              <a:pPr algn="ctr">
                <a:lnSpc>
                  <a:spcPts val="1272"/>
                </a:lnSpc>
              </a:pPr>
              <a:r>
                <a:rPr lang="en-US" sz="1060" b="1">
                  <a:solidFill>
                    <a:srgbClr val="FFFFFF"/>
                  </a:solidFill>
                  <a:latin typeface="DM Sans Bold"/>
                  <a:ea typeface="DM Sans Bold"/>
                  <a:cs typeface="DM Sans Bold"/>
                  <a:sym typeface="DM Sans Bold"/>
                </a:rPr>
                <a:t>Université Toulouse Capitole</a:t>
              </a:r>
            </a:p>
          </p:txBody>
        </p:sp>
      </p:grpSp>
      <p:grpSp>
        <p:nvGrpSpPr>
          <p:cNvPr id="15" name="Group 15"/>
          <p:cNvGrpSpPr/>
          <p:nvPr/>
        </p:nvGrpSpPr>
        <p:grpSpPr>
          <a:xfrm>
            <a:off x="7565411" y="2210148"/>
            <a:ext cx="253728" cy="215479"/>
            <a:chOff x="0" y="0"/>
            <a:chExt cx="1356360" cy="1151890"/>
          </a:xfrm>
        </p:grpSpPr>
        <p:sp>
          <p:nvSpPr>
            <p:cNvPr id="16" name="Freeform 16"/>
            <p:cNvSpPr/>
            <p:nvPr/>
          </p:nvSpPr>
          <p:spPr>
            <a:xfrm>
              <a:off x="0" y="0"/>
              <a:ext cx="1356360" cy="1151890"/>
            </a:xfrm>
            <a:custGeom>
              <a:avLst/>
              <a:gdLst/>
              <a:ahLst/>
              <a:cxnLst/>
              <a:rect l="l" t="t" r="r" b="b"/>
              <a:pathLst>
                <a:path w="1356360" h="1151890">
                  <a:moveTo>
                    <a:pt x="782320" y="0"/>
                  </a:moveTo>
                  <a:lnTo>
                    <a:pt x="534670" y="0"/>
                  </a:lnTo>
                  <a:lnTo>
                    <a:pt x="1012190" y="480060"/>
                  </a:lnTo>
                  <a:lnTo>
                    <a:pt x="0" y="480060"/>
                  </a:lnTo>
                  <a:lnTo>
                    <a:pt x="0" y="671830"/>
                  </a:lnTo>
                  <a:lnTo>
                    <a:pt x="1012190" y="671830"/>
                  </a:lnTo>
                  <a:lnTo>
                    <a:pt x="534670" y="1151890"/>
                  </a:lnTo>
                  <a:lnTo>
                    <a:pt x="782320" y="1151890"/>
                  </a:lnTo>
                  <a:lnTo>
                    <a:pt x="1356360" y="575310"/>
                  </a:lnTo>
                  <a:close/>
                </a:path>
              </a:pathLst>
            </a:custGeom>
            <a:solidFill>
              <a:srgbClr val="FFFFFF"/>
            </a:solidFill>
          </p:spPr>
        </p:sp>
      </p:grpSp>
      <p:sp>
        <p:nvSpPr>
          <p:cNvPr id="17" name="Freeform 17"/>
          <p:cNvSpPr/>
          <p:nvPr/>
        </p:nvSpPr>
        <p:spPr>
          <a:xfrm>
            <a:off x="7582570" y="2663733"/>
            <a:ext cx="219410" cy="256245"/>
          </a:xfrm>
          <a:custGeom>
            <a:avLst/>
            <a:gdLst/>
            <a:ahLst/>
            <a:cxnLst/>
            <a:rect l="l" t="t" r="r" b="b"/>
            <a:pathLst>
              <a:path w="219410" h="256245">
                <a:moveTo>
                  <a:pt x="0" y="0"/>
                </a:moveTo>
                <a:lnTo>
                  <a:pt x="219410" y="0"/>
                </a:lnTo>
                <a:lnTo>
                  <a:pt x="219410" y="256245"/>
                </a:lnTo>
                <a:lnTo>
                  <a:pt x="0" y="2562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8" name="AutoShape 18"/>
          <p:cNvSpPr/>
          <p:nvPr/>
        </p:nvSpPr>
        <p:spPr>
          <a:xfrm>
            <a:off x="5892304" y="5303836"/>
            <a:ext cx="4278393" cy="0"/>
          </a:xfrm>
          <a:prstGeom prst="line">
            <a:avLst/>
          </a:prstGeom>
          <a:ln w="9525" cap="flat">
            <a:solidFill>
              <a:srgbClr val="FF002F"/>
            </a:solidFill>
            <a:prstDash val="solid"/>
            <a:headEnd type="none" w="sm" len="sm"/>
            <a:tailEnd type="none" w="sm" len="sm"/>
          </a:ln>
        </p:spPr>
      </p:sp>
      <p:sp>
        <p:nvSpPr>
          <p:cNvPr id="19" name="AutoShape 19"/>
          <p:cNvSpPr/>
          <p:nvPr/>
        </p:nvSpPr>
        <p:spPr>
          <a:xfrm>
            <a:off x="5350762" y="-201937"/>
            <a:ext cx="4762" cy="8444083"/>
          </a:xfrm>
          <a:prstGeom prst="line">
            <a:avLst/>
          </a:prstGeom>
          <a:ln w="9525" cap="flat">
            <a:solidFill>
              <a:srgbClr val="293057"/>
            </a:solidFill>
            <a:prstDash val="solid"/>
            <a:headEnd type="none" w="sm" len="sm"/>
            <a:tailEnd type="none" w="sm" len="sm"/>
          </a:ln>
        </p:spPr>
      </p:sp>
      <p:sp>
        <p:nvSpPr>
          <p:cNvPr id="20" name="Freeform 20"/>
          <p:cNvSpPr/>
          <p:nvPr/>
        </p:nvSpPr>
        <p:spPr>
          <a:xfrm>
            <a:off x="5617121" y="6508751"/>
            <a:ext cx="3535106" cy="898506"/>
          </a:xfrm>
          <a:custGeom>
            <a:avLst/>
            <a:gdLst/>
            <a:ahLst/>
            <a:cxnLst/>
            <a:rect l="l" t="t" r="r" b="b"/>
            <a:pathLst>
              <a:path w="3535106" h="898506">
                <a:moveTo>
                  <a:pt x="0" y="0"/>
                </a:moveTo>
                <a:lnTo>
                  <a:pt x="3535106" y="0"/>
                </a:lnTo>
                <a:lnTo>
                  <a:pt x="3535106" y="898506"/>
                </a:lnTo>
                <a:lnTo>
                  <a:pt x="0" y="898506"/>
                </a:lnTo>
                <a:lnTo>
                  <a:pt x="0" y="0"/>
                </a:lnTo>
                <a:close/>
              </a:path>
            </a:pathLst>
          </a:custGeom>
          <a:blipFill>
            <a:blip r:embed="rId6"/>
            <a:stretch>
              <a:fillRect/>
            </a:stretch>
          </a:blipFill>
        </p:spPr>
      </p:sp>
      <p:sp>
        <p:nvSpPr>
          <p:cNvPr id="21" name="TextBox 21"/>
          <p:cNvSpPr txBox="1"/>
          <p:nvPr/>
        </p:nvSpPr>
        <p:spPr>
          <a:xfrm>
            <a:off x="287704" y="354826"/>
            <a:ext cx="4780110" cy="4103955"/>
          </a:xfrm>
          <a:prstGeom prst="rect">
            <a:avLst/>
          </a:prstGeom>
        </p:spPr>
        <p:txBody>
          <a:bodyPr lIns="0" tIns="0" rIns="0" bIns="0" rtlCol="0" anchor="t">
            <a:spAutoFit/>
          </a:bodyPr>
          <a:lstStyle/>
          <a:p>
            <a:pPr algn="ctr">
              <a:lnSpc>
                <a:spcPts val="2520"/>
              </a:lnSpc>
            </a:pPr>
            <a:r>
              <a:rPr lang="en-US" sz="1800" dirty="0" err="1">
                <a:solidFill>
                  <a:srgbClr val="FF002F"/>
                </a:solidFill>
                <a:latin typeface="Cal Sans"/>
                <a:ea typeface="Cal Sans"/>
                <a:cs typeface="Cal Sans"/>
                <a:sym typeface="Cal Sans"/>
              </a:rPr>
              <a:t>Objet</a:t>
            </a:r>
            <a:r>
              <a:rPr lang="en-US" sz="1800" dirty="0">
                <a:solidFill>
                  <a:srgbClr val="FF002F"/>
                </a:solidFill>
                <a:latin typeface="Cal Sans"/>
                <a:ea typeface="Cal Sans"/>
                <a:cs typeface="Cal Sans"/>
                <a:sym typeface="Cal Sans"/>
              </a:rPr>
              <a:t> de la recherche</a:t>
            </a:r>
          </a:p>
          <a:p>
            <a:pPr algn="l">
              <a:lnSpc>
                <a:spcPts val="839"/>
              </a:lnSpc>
            </a:pPr>
            <a:r>
              <a:rPr lang="en-US" sz="599" b="1" dirty="0">
                <a:solidFill>
                  <a:srgbClr val="DC0814"/>
                </a:solidFill>
                <a:latin typeface="Open Sans Bold"/>
                <a:ea typeface="Open Sans Bold"/>
                <a:cs typeface="Open Sans Bold"/>
                <a:sym typeface="Open Sans Bold"/>
              </a:rPr>
              <a:t> </a:t>
            </a:r>
          </a:p>
          <a:p>
            <a:pPr algn="just">
              <a:lnSpc>
                <a:spcPts val="1470"/>
              </a:lnSpc>
            </a:pPr>
            <a:r>
              <a:rPr lang="en-US" sz="1050" dirty="0" err="1">
                <a:solidFill>
                  <a:srgbClr val="FFFFFF"/>
                </a:solidFill>
                <a:latin typeface="Open Sans"/>
                <a:ea typeface="Open Sans"/>
                <a:cs typeface="Open Sans"/>
                <a:sym typeface="Open Sans"/>
              </a:rPr>
              <a:t>Depuis</a:t>
            </a:r>
            <a:r>
              <a:rPr lang="en-US" sz="1050" dirty="0">
                <a:solidFill>
                  <a:srgbClr val="FFFFFF"/>
                </a:solidFill>
                <a:latin typeface="Open Sans"/>
                <a:ea typeface="Open Sans"/>
                <a:cs typeface="Open Sans"/>
                <a:sym typeface="Open Sans"/>
              </a:rPr>
              <a:t> </a:t>
            </a:r>
            <a:r>
              <a:rPr lang="en-US" sz="1050" dirty="0" err="1">
                <a:solidFill>
                  <a:srgbClr val="FFFFFF"/>
                </a:solidFill>
                <a:latin typeface="Open Sans"/>
                <a:ea typeface="Open Sans"/>
                <a:cs typeface="Open Sans"/>
                <a:sym typeface="Open Sans"/>
              </a:rPr>
              <a:t>l’ordonnance</a:t>
            </a:r>
            <a:r>
              <a:rPr lang="en-US" sz="1050" dirty="0">
                <a:solidFill>
                  <a:srgbClr val="FFFFFF"/>
                </a:solidFill>
                <a:latin typeface="Open Sans"/>
                <a:ea typeface="Open Sans"/>
                <a:cs typeface="Open Sans"/>
                <a:sym typeface="Open Sans"/>
              </a:rPr>
              <a:t> du 17 </a:t>
            </a:r>
            <a:r>
              <a:rPr lang="en-US" sz="1050" dirty="0" err="1">
                <a:solidFill>
                  <a:srgbClr val="FFFFFF"/>
                </a:solidFill>
                <a:latin typeface="Open Sans"/>
                <a:ea typeface="Open Sans"/>
                <a:cs typeface="Open Sans"/>
                <a:sym typeface="Open Sans"/>
              </a:rPr>
              <a:t>février</a:t>
            </a:r>
            <a:r>
              <a:rPr lang="en-US" sz="1050" dirty="0">
                <a:solidFill>
                  <a:srgbClr val="FFFFFF"/>
                </a:solidFill>
                <a:latin typeface="Open Sans"/>
                <a:ea typeface="Open Sans"/>
                <a:cs typeface="Open Sans"/>
                <a:sym typeface="Open Sans"/>
              </a:rPr>
              <a:t> 2021, les accords </a:t>
            </a:r>
            <a:r>
              <a:rPr lang="en-US" sz="1050" dirty="0" err="1">
                <a:solidFill>
                  <a:srgbClr val="FFFFFF"/>
                </a:solidFill>
                <a:latin typeface="Open Sans"/>
                <a:ea typeface="Open Sans"/>
                <a:cs typeface="Open Sans"/>
                <a:sym typeface="Open Sans"/>
              </a:rPr>
              <a:t>collectifs</a:t>
            </a:r>
            <a:r>
              <a:rPr lang="en-US" sz="1050" dirty="0">
                <a:solidFill>
                  <a:srgbClr val="FFFFFF"/>
                </a:solidFill>
                <a:latin typeface="Open Sans"/>
                <a:ea typeface="Open Sans"/>
                <a:cs typeface="Open Sans"/>
                <a:sym typeface="Open Sans"/>
              </a:rPr>
              <a:t> </a:t>
            </a:r>
            <a:r>
              <a:rPr lang="en-US" sz="1050" dirty="0" err="1">
                <a:solidFill>
                  <a:srgbClr val="FFFFFF"/>
                </a:solidFill>
                <a:latin typeface="Open Sans"/>
                <a:ea typeface="Open Sans"/>
                <a:cs typeface="Open Sans"/>
                <a:sym typeface="Open Sans"/>
              </a:rPr>
              <a:t>disposent</a:t>
            </a:r>
            <a:r>
              <a:rPr lang="en-US" sz="1050" dirty="0">
                <a:solidFill>
                  <a:srgbClr val="FFFFFF"/>
                </a:solidFill>
                <a:latin typeface="Open Sans"/>
                <a:ea typeface="Open Sans"/>
                <a:cs typeface="Open Sans"/>
                <a:sym typeface="Open Sans"/>
              </a:rPr>
              <a:t> </a:t>
            </a:r>
            <a:r>
              <a:rPr lang="en-US" sz="1050" dirty="0" err="1">
                <a:solidFill>
                  <a:srgbClr val="FFFFFF"/>
                </a:solidFill>
                <a:latin typeface="Open Sans"/>
                <a:ea typeface="Open Sans"/>
                <a:cs typeface="Open Sans"/>
                <a:sym typeface="Open Sans"/>
              </a:rPr>
              <a:t>d’une</a:t>
            </a:r>
            <a:r>
              <a:rPr lang="en-US" sz="1050" dirty="0">
                <a:solidFill>
                  <a:srgbClr val="FFFFFF"/>
                </a:solidFill>
                <a:latin typeface="Open Sans"/>
                <a:ea typeface="Open Sans"/>
                <a:cs typeface="Open Sans"/>
                <a:sym typeface="Open Sans"/>
              </a:rPr>
              <a:t> force normative </a:t>
            </a:r>
            <a:r>
              <a:rPr lang="en-US" sz="1050" dirty="0" err="1">
                <a:solidFill>
                  <a:srgbClr val="FFFFFF"/>
                </a:solidFill>
                <a:latin typeface="Open Sans"/>
                <a:ea typeface="Open Sans"/>
                <a:cs typeface="Open Sans"/>
                <a:sym typeface="Open Sans"/>
              </a:rPr>
              <a:t>en</a:t>
            </a:r>
            <a:r>
              <a:rPr lang="en-US" sz="1050" dirty="0">
                <a:solidFill>
                  <a:srgbClr val="FFFFFF"/>
                </a:solidFill>
                <a:latin typeface="Open Sans"/>
                <a:ea typeface="Open Sans"/>
                <a:cs typeface="Open Sans"/>
                <a:sym typeface="Open Sans"/>
              </a:rPr>
              <a:t> droit de la </a:t>
            </a:r>
            <a:r>
              <a:rPr lang="en-US" sz="1050" dirty="0" err="1">
                <a:solidFill>
                  <a:srgbClr val="FFFFFF"/>
                </a:solidFill>
                <a:latin typeface="Open Sans"/>
                <a:ea typeface="Open Sans"/>
                <a:cs typeface="Open Sans"/>
                <a:sym typeface="Open Sans"/>
              </a:rPr>
              <a:t>fonction</a:t>
            </a:r>
            <a:r>
              <a:rPr lang="en-US" sz="1050" dirty="0">
                <a:solidFill>
                  <a:srgbClr val="FFFFFF"/>
                </a:solidFill>
                <a:latin typeface="Open Sans"/>
                <a:ea typeface="Open Sans"/>
                <a:cs typeface="Open Sans"/>
                <a:sym typeface="Open Sans"/>
              </a:rPr>
              <a:t> </a:t>
            </a:r>
            <a:r>
              <a:rPr lang="en-US" sz="1050" dirty="0" err="1">
                <a:solidFill>
                  <a:srgbClr val="FFFFFF"/>
                </a:solidFill>
                <a:latin typeface="Open Sans"/>
                <a:ea typeface="Open Sans"/>
                <a:cs typeface="Open Sans"/>
                <a:sym typeface="Open Sans"/>
              </a:rPr>
              <a:t>publique</a:t>
            </a:r>
            <a:r>
              <a:rPr lang="en-US" sz="1050" dirty="0">
                <a:solidFill>
                  <a:srgbClr val="FFFFFF"/>
                </a:solidFill>
                <a:latin typeface="Open Sans"/>
                <a:ea typeface="Open Sans"/>
                <a:cs typeface="Open Sans"/>
                <a:sym typeface="Open Sans"/>
              </a:rPr>
              <a:t>. </a:t>
            </a:r>
            <a:r>
              <a:rPr lang="en-US" sz="1050" dirty="0" err="1">
                <a:solidFill>
                  <a:srgbClr val="FFFFFF"/>
                </a:solidFill>
                <a:latin typeface="Open Sans"/>
                <a:ea typeface="Open Sans"/>
                <a:cs typeface="Open Sans"/>
                <a:sym typeface="Open Sans"/>
              </a:rPr>
              <a:t>Cette</a:t>
            </a:r>
            <a:r>
              <a:rPr lang="en-US" sz="1050" dirty="0">
                <a:solidFill>
                  <a:srgbClr val="FFFFFF"/>
                </a:solidFill>
                <a:latin typeface="Open Sans"/>
                <a:ea typeface="Open Sans"/>
                <a:cs typeface="Open Sans"/>
                <a:sym typeface="Open Sans"/>
              </a:rPr>
              <a:t> nouvelle source administrative pose de </a:t>
            </a:r>
            <a:r>
              <a:rPr lang="en-US" sz="1050" dirty="0" err="1">
                <a:solidFill>
                  <a:srgbClr val="FFFFFF"/>
                </a:solidFill>
                <a:latin typeface="Open Sans"/>
                <a:ea typeface="Open Sans"/>
                <a:cs typeface="Open Sans"/>
                <a:sym typeface="Open Sans"/>
              </a:rPr>
              <a:t>nombreuses</a:t>
            </a:r>
            <a:r>
              <a:rPr lang="en-US" sz="1050" dirty="0">
                <a:solidFill>
                  <a:srgbClr val="FFFFFF"/>
                </a:solidFill>
                <a:latin typeface="Open Sans"/>
                <a:ea typeface="Open Sans"/>
                <a:cs typeface="Open Sans"/>
                <a:sym typeface="Open Sans"/>
              </a:rPr>
              <a:t> questions. </a:t>
            </a:r>
            <a:r>
              <a:rPr lang="en-US" sz="1050" dirty="0" err="1">
                <a:solidFill>
                  <a:srgbClr val="FFFFFF"/>
                </a:solidFill>
                <a:latin typeface="Open Sans"/>
                <a:ea typeface="Open Sans"/>
                <a:cs typeface="Open Sans"/>
                <a:sym typeface="Open Sans"/>
              </a:rPr>
              <a:t>Selon</a:t>
            </a:r>
            <a:r>
              <a:rPr lang="en-US" sz="1050" dirty="0">
                <a:solidFill>
                  <a:srgbClr val="FFFFFF"/>
                </a:solidFill>
                <a:latin typeface="Open Sans"/>
                <a:ea typeface="Open Sans"/>
                <a:cs typeface="Open Sans"/>
                <a:sym typeface="Open Sans"/>
              </a:rPr>
              <a:t> </a:t>
            </a:r>
            <a:r>
              <a:rPr lang="en-US" sz="1050" dirty="0" err="1">
                <a:solidFill>
                  <a:srgbClr val="FFFFFF"/>
                </a:solidFill>
                <a:latin typeface="Open Sans"/>
                <a:ea typeface="Open Sans"/>
                <a:cs typeface="Open Sans"/>
                <a:sym typeface="Open Sans"/>
              </a:rPr>
              <a:t>certains</a:t>
            </a:r>
            <a:r>
              <a:rPr lang="en-US" sz="1050" dirty="0">
                <a:solidFill>
                  <a:srgbClr val="FFFFFF"/>
                </a:solidFill>
                <a:latin typeface="Open Sans"/>
                <a:ea typeface="Open Sans"/>
                <a:cs typeface="Open Sans"/>
                <a:sym typeface="Open Sans"/>
              </a:rPr>
              <a:t>, </a:t>
            </a:r>
            <a:r>
              <a:rPr lang="en-US" sz="1050" dirty="0" err="1">
                <a:solidFill>
                  <a:srgbClr val="FFFFFF"/>
                </a:solidFill>
                <a:latin typeface="Open Sans"/>
                <a:ea typeface="Open Sans"/>
                <a:cs typeface="Open Sans"/>
                <a:sym typeface="Open Sans"/>
              </a:rPr>
              <a:t>elle</a:t>
            </a:r>
            <a:r>
              <a:rPr lang="en-US" sz="1050" dirty="0">
                <a:solidFill>
                  <a:srgbClr val="FFFFFF"/>
                </a:solidFill>
                <a:latin typeface="Open Sans"/>
                <a:ea typeface="Open Sans"/>
                <a:cs typeface="Open Sans"/>
                <a:sym typeface="Open Sans"/>
              </a:rPr>
              <a:t> </a:t>
            </a:r>
            <a:r>
              <a:rPr lang="en-US" sz="1050" dirty="0" err="1">
                <a:solidFill>
                  <a:srgbClr val="FFFFFF"/>
                </a:solidFill>
                <a:latin typeface="Open Sans"/>
                <a:ea typeface="Open Sans"/>
                <a:cs typeface="Open Sans"/>
                <a:sym typeface="Open Sans"/>
              </a:rPr>
              <a:t>participerait</a:t>
            </a:r>
            <a:r>
              <a:rPr lang="en-US" sz="1050" dirty="0">
                <a:solidFill>
                  <a:srgbClr val="FFFFFF"/>
                </a:solidFill>
                <a:latin typeface="Open Sans"/>
                <a:ea typeface="Open Sans"/>
                <a:cs typeface="Open Sans"/>
                <a:sym typeface="Open Sans"/>
              </a:rPr>
              <a:t> </a:t>
            </a:r>
            <a:r>
              <a:rPr lang="en-US" sz="1050" dirty="0" err="1">
                <a:solidFill>
                  <a:srgbClr val="FFFFFF"/>
                </a:solidFill>
                <a:latin typeface="Open Sans"/>
                <a:ea typeface="Open Sans"/>
                <a:cs typeface="Open Sans"/>
                <a:sym typeface="Open Sans"/>
              </a:rPr>
              <a:t>même</a:t>
            </a:r>
            <a:r>
              <a:rPr lang="en-US" sz="1050" dirty="0">
                <a:solidFill>
                  <a:srgbClr val="FFFFFF"/>
                </a:solidFill>
                <a:latin typeface="Open Sans"/>
                <a:ea typeface="Open Sans"/>
                <a:cs typeface="Open Sans"/>
                <a:sym typeface="Open Sans"/>
              </a:rPr>
              <a:t> à </a:t>
            </a:r>
            <a:r>
              <a:rPr lang="en-US" sz="1050" dirty="0" err="1">
                <a:solidFill>
                  <a:srgbClr val="FFFFFF"/>
                </a:solidFill>
                <a:latin typeface="Open Sans"/>
                <a:ea typeface="Open Sans"/>
                <a:cs typeface="Open Sans"/>
                <a:sym typeface="Open Sans"/>
              </a:rPr>
              <a:t>l’éclatement</a:t>
            </a:r>
            <a:r>
              <a:rPr lang="en-US" sz="1050" dirty="0">
                <a:solidFill>
                  <a:srgbClr val="FFFFFF"/>
                </a:solidFill>
                <a:latin typeface="Open Sans"/>
                <a:ea typeface="Open Sans"/>
                <a:cs typeface="Open Sans"/>
                <a:sym typeface="Open Sans"/>
              </a:rPr>
              <a:t>, </a:t>
            </a:r>
            <a:r>
              <a:rPr lang="en-US" sz="1050" dirty="0" err="1">
                <a:solidFill>
                  <a:srgbClr val="FFFFFF"/>
                </a:solidFill>
                <a:latin typeface="Open Sans"/>
                <a:ea typeface="Open Sans"/>
                <a:cs typeface="Open Sans"/>
                <a:sym typeface="Open Sans"/>
              </a:rPr>
              <a:t>voire</a:t>
            </a:r>
            <a:r>
              <a:rPr lang="en-US" sz="1050" dirty="0">
                <a:solidFill>
                  <a:srgbClr val="FFFFFF"/>
                </a:solidFill>
                <a:latin typeface="Open Sans"/>
                <a:ea typeface="Open Sans"/>
                <a:cs typeface="Open Sans"/>
                <a:sym typeface="Open Sans"/>
              </a:rPr>
              <a:t> la </a:t>
            </a:r>
            <a:r>
              <a:rPr lang="en-US" sz="1050" dirty="0" err="1">
                <a:solidFill>
                  <a:srgbClr val="FFFFFF"/>
                </a:solidFill>
                <a:latin typeface="Open Sans"/>
                <a:ea typeface="Open Sans"/>
                <a:cs typeface="Open Sans"/>
                <a:sym typeface="Open Sans"/>
              </a:rPr>
              <a:t>disparition</a:t>
            </a:r>
            <a:r>
              <a:rPr lang="en-US" sz="1050" dirty="0">
                <a:solidFill>
                  <a:srgbClr val="FFFFFF"/>
                </a:solidFill>
                <a:latin typeface="Open Sans"/>
                <a:ea typeface="Open Sans"/>
                <a:cs typeface="Open Sans"/>
                <a:sym typeface="Open Sans"/>
              </a:rPr>
              <a:t> du </a:t>
            </a:r>
            <a:r>
              <a:rPr lang="en-US" sz="1050" dirty="0" err="1">
                <a:solidFill>
                  <a:srgbClr val="FFFFFF"/>
                </a:solidFill>
                <a:latin typeface="Open Sans"/>
                <a:ea typeface="Open Sans"/>
                <a:cs typeface="Open Sans"/>
                <a:sym typeface="Open Sans"/>
              </a:rPr>
              <a:t>statut</a:t>
            </a:r>
            <a:r>
              <a:rPr lang="en-US" sz="1050" dirty="0">
                <a:solidFill>
                  <a:srgbClr val="FFFFFF"/>
                </a:solidFill>
                <a:latin typeface="Open Sans"/>
                <a:ea typeface="Open Sans"/>
                <a:cs typeface="Open Sans"/>
                <a:sym typeface="Open Sans"/>
              </a:rPr>
              <a:t> de la </a:t>
            </a:r>
            <a:r>
              <a:rPr lang="en-US" sz="1050" dirty="0" err="1">
                <a:solidFill>
                  <a:srgbClr val="FFFFFF"/>
                </a:solidFill>
                <a:latin typeface="Open Sans"/>
                <a:ea typeface="Open Sans"/>
                <a:cs typeface="Open Sans"/>
                <a:sym typeface="Open Sans"/>
              </a:rPr>
              <a:t>fonction</a:t>
            </a:r>
            <a:r>
              <a:rPr lang="en-US" sz="1050" dirty="0">
                <a:solidFill>
                  <a:srgbClr val="FFFFFF"/>
                </a:solidFill>
                <a:latin typeface="Open Sans"/>
                <a:ea typeface="Open Sans"/>
                <a:cs typeface="Open Sans"/>
                <a:sym typeface="Open Sans"/>
              </a:rPr>
              <a:t> </a:t>
            </a:r>
            <a:r>
              <a:rPr lang="en-US" sz="1050" dirty="0" err="1">
                <a:solidFill>
                  <a:srgbClr val="FFFFFF"/>
                </a:solidFill>
                <a:latin typeface="Open Sans"/>
                <a:ea typeface="Open Sans"/>
                <a:cs typeface="Open Sans"/>
                <a:sym typeface="Open Sans"/>
              </a:rPr>
              <a:t>publique</a:t>
            </a:r>
            <a:r>
              <a:rPr lang="en-US" sz="1050" dirty="0">
                <a:solidFill>
                  <a:srgbClr val="FFFFFF"/>
                </a:solidFill>
                <a:latin typeface="Open Sans"/>
                <a:ea typeface="Open Sans"/>
                <a:cs typeface="Open Sans"/>
                <a:sym typeface="Open Sans"/>
              </a:rPr>
              <a:t>. Une étude </a:t>
            </a:r>
            <a:r>
              <a:rPr lang="en-US" sz="1050" dirty="0" err="1">
                <a:solidFill>
                  <a:srgbClr val="FFFFFF"/>
                </a:solidFill>
                <a:latin typeface="Open Sans"/>
                <a:ea typeface="Open Sans"/>
                <a:cs typeface="Open Sans"/>
                <a:sym typeface="Open Sans"/>
              </a:rPr>
              <a:t>empirique</a:t>
            </a:r>
            <a:r>
              <a:rPr lang="en-US" sz="1050" dirty="0">
                <a:solidFill>
                  <a:srgbClr val="FFFFFF"/>
                </a:solidFill>
                <a:latin typeface="Open Sans"/>
                <a:ea typeface="Open Sans"/>
                <a:cs typeface="Open Sans"/>
                <a:sym typeface="Open Sans"/>
              </a:rPr>
              <a:t> des accords </a:t>
            </a:r>
            <a:r>
              <a:rPr lang="en-US" sz="1050" dirty="0" err="1">
                <a:solidFill>
                  <a:srgbClr val="FFFFFF"/>
                </a:solidFill>
                <a:latin typeface="Open Sans"/>
                <a:ea typeface="Open Sans"/>
                <a:cs typeface="Open Sans"/>
                <a:sym typeface="Open Sans"/>
              </a:rPr>
              <a:t>conclus</a:t>
            </a:r>
            <a:r>
              <a:rPr lang="en-US" sz="1050" dirty="0">
                <a:solidFill>
                  <a:srgbClr val="FFFFFF"/>
                </a:solidFill>
                <a:latin typeface="Open Sans"/>
                <a:ea typeface="Open Sans"/>
                <a:cs typeface="Open Sans"/>
                <a:sym typeface="Open Sans"/>
              </a:rPr>
              <a:t> </a:t>
            </a:r>
            <a:r>
              <a:rPr lang="en-US" sz="1050" dirty="0" err="1">
                <a:solidFill>
                  <a:srgbClr val="FFFFFF"/>
                </a:solidFill>
                <a:latin typeface="Open Sans"/>
                <a:ea typeface="Open Sans"/>
                <a:cs typeface="Open Sans"/>
                <a:sym typeface="Open Sans"/>
              </a:rPr>
              <a:t>depuis</a:t>
            </a:r>
            <a:r>
              <a:rPr lang="en-US" sz="1050" dirty="0">
                <a:solidFill>
                  <a:srgbClr val="FFFFFF"/>
                </a:solidFill>
                <a:latin typeface="Open Sans"/>
                <a:ea typeface="Open Sans"/>
                <a:cs typeface="Open Sans"/>
                <a:sym typeface="Open Sans"/>
              </a:rPr>
              <a:t> </a:t>
            </a:r>
            <a:r>
              <a:rPr lang="en-US" sz="1050" dirty="0" err="1">
                <a:solidFill>
                  <a:srgbClr val="FFFFFF"/>
                </a:solidFill>
                <a:latin typeface="Open Sans"/>
                <a:ea typeface="Open Sans"/>
                <a:cs typeface="Open Sans"/>
                <a:sym typeface="Open Sans"/>
              </a:rPr>
              <a:t>l’entrée</a:t>
            </a:r>
            <a:r>
              <a:rPr lang="en-US" sz="1050" dirty="0">
                <a:solidFill>
                  <a:srgbClr val="FFFFFF"/>
                </a:solidFill>
                <a:latin typeface="Open Sans"/>
                <a:ea typeface="Open Sans"/>
                <a:cs typeface="Open Sans"/>
                <a:sym typeface="Open Sans"/>
              </a:rPr>
              <a:t> </a:t>
            </a:r>
            <a:r>
              <a:rPr lang="en-US" sz="1050" dirty="0" err="1">
                <a:solidFill>
                  <a:srgbClr val="FFFFFF"/>
                </a:solidFill>
                <a:latin typeface="Open Sans"/>
                <a:ea typeface="Open Sans"/>
                <a:cs typeface="Open Sans"/>
                <a:sym typeface="Open Sans"/>
              </a:rPr>
              <a:t>en</a:t>
            </a:r>
            <a:r>
              <a:rPr lang="en-US" sz="1050" dirty="0">
                <a:solidFill>
                  <a:srgbClr val="FFFFFF"/>
                </a:solidFill>
                <a:latin typeface="Open Sans"/>
                <a:ea typeface="Open Sans"/>
                <a:cs typeface="Open Sans"/>
                <a:sym typeface="Open Sans"/>
              </a:rPr>
              <a:t> </a:t>
            </a:r>
            <a:r>
              <a:rPr lang="en-US" sz="1050" dirty="0" err="1">
                <a:solidFill>
                  <a:srgbClr val="FFFFFF"/>
                </a:solidFill>
                <a:latin typeface="Open Sans"/>
                <a:ea typeface="Open Sans"/>
                <a:cs typeface="Open Sans"/>
                <a:sym typeface="Open Sans"/>
              </a:rPr>
              <a:t>vigueur</a:t>
            </a:r>
            <a:r>
              <a:rPr lang="en-US" sz="1050" dirty="0">
                <a:solidFill>
                  <a:srgbClr val="FFFFFF"/>
                </a:solidFill>
                <a:latin typeface="Open Sans"/>
                <a:ea typeface="Open Sans"/>
                <a:cs typeface="Open Sans"/>
                <a:sym typeface="Open Sans"/>
              </a:rPr>
              <a:t> de </a:t>
            </a:r>
            <a:r>
              <a:rPr lang="en-US" sz="1050" dirty="0" err="1">
                <a:solidFill>
                  <a:srgbClr val="FFFFFF"/>
                </a:solidFill>
                <a:latin typeface="Open Sans"/>
                <a:ea typeface="Open Sans"/>
                <a:cs typeface="Open Sans"/>
                <a:sym typeface="Open Sans"/>
              </a:rPr>
              <a:t>l’ordonnance</a:t>
            </a:r>
            <a:r>
              <a:rPr lang="en-US" sz="1050" dirty="0">
                <a:solidFill>
                  <a:srgbClr val="FFFFFF"/>
                </a:solidFill>
                <a:latin typeface="Open Sans"/>
                <a:ea typeface="Open Sans"/>
                <a:cs typeface="Open Sans"/>
                <a:sym typeface="Open Sans"/>
              </a:rPr>
              <a:t> de 2021 </a:t>
            </a:r>
            <a:r>
              <a:rPr lang="en-US" sz="1050" dirty="0" err="1">
                <a:solidFill>
                  <a:srgbClr val="FFFFFF"/>
                </a:solidFill>
                <a:latin typeface="Open Sans"/>
                <a:ea typeface="Open Sans"/>
                <a:cs typeface="Open Sans"/>
                <a:sym typeface="Open Sans"/>
              </a:rPr>
              <a:t>présente</a:t>
            </a:r>
            <a:r>
              <a:rPr lang="en-US" sz="1050" dirty="0">
                <a:solidFill>
                  <a:srgbClr val="FFFFFF"/>
                </a:solidFill>
                <a:latin typeface="Open Sans"/>
                <a:ea typeface="Open Sans"/>
                <a:cs typeface="Open Sans"/>
                <a:sym typeface="Open Sans"/>
              </a:rPr>
              <a:t> </a:t>
            </a:r>
            <a:r>
              <a:rPr lang="en-US" sz="1050" dirty="0" err="1">
                <a:solidFill>
                  <a:srgbClr val="FFFFFF"/>
                </a:solidFill>
                <a:latin typeface="Open Sans"/>
                <a:ea typeface="Open Sans"/>
                <a:cs typeface="Open Sans"/>
                <a:sym typeface="Open Sans"/>
              </a:rPr>
              <a:t>donc</a:t>
            </a:r>
            <a:r>
              <a:rPr lang="en-US" sz="1050" dirty="0">
                <a:solidFill>
                  <a:srgbClr val="FFFFFF"/>
                </a:solidFill>
                <a:latin typeface="Open Sans"/>
                <a:ea typeface="Open Sans"/>
                <a:cs typeface="Open Sans"/>
                <a:sym typeface="Open Sans"/>
              </a:rPr>
              <a:t> un </a:t>
            </a:r>
            <a:r>
              <a:rPr lang="en-US" sz="1050" dirty="0" err="1">
                <a:solidFill>
                  <a:srgbClr val="FFFFFF"/>
                </a:solidFill>
                <a:latin typeface="Open Sans"/>
                <a:ea typeface="Open Sans"/>
                <a:cs typeface="Open Sans"/>
                <a:sym typeface="Open Sans"/>
              </a:rPr>
              <a:t>intérêt</a:t>
            </a:r>
            <a:r>
              <a:rPr lang="en-US" sz="1050" dirty="0">
                <a:solidFill>
                  <a:srgbClr val="FFFFFF"/>
                </a:solidFill>
                <a:latin typeface="Open Sans"/>
                <a:ea typeface="Open Sans"/>
                <a:cs typeface="Open Sans"/>
                <a:sym typeface="Open Sans"/>
              </a:rPr>
              <a:t> certain sur </a:t>
            </a:r>
            <a:r>
              <a:rPr lang="en-US" sz="1050" dirty="0" err="1">
                <a:solidFill>
                  <a:srgbClr val="FFFFFF"/>
                </a:solidFill>
                <a:latin typeface="Open Sans"/>
                <a:ea typeface="Open Sans"/>
                <a:cs typeface="Open Sans"/>
                <a:sym typeface="Open Sans"/>
              </a:rPr>
              <a:t>l’avenir</a:t>
            </a:r>
            <a:r>
              <a:rPr lang="en-US" sz="1050" dirty="0">
                <a:solidFill>
                  <a:srgbClr val="FFFFFF"/>
                </a:solidFill>
                <a:latin typeface="Open Sans"/>
                <a:ea typeface="Open Sans"/>
                <a:cs typeface="Open Sans"/>
                <a:sym typeface="Open Sans"/>
              </a:rPr>
              <a:t> du </a:t>
            </a:r>
            <a:r>
              <a:rPr lang="en-US" sz="1050" dirty="0" err="1">
                <a:solidFill>
                  <a:srgbClr val="FFFFFF"/>
                </a:solidFill>
                <a:latin typeface="Open Sans"/>
                <a:ea typeface="Open Sans"/>
                <a:cs typeface="Open Sans"/>
                <a:sym typeface="Open Sans"/>
              </a:rPr>
              <a:t>statut</a:t>
            </a:r>
            <a:r>
              <a:rPr lang="en-US" sz="1050" dirty="0">
                <a:solidFill>
                  <a:srgbClr val="FFFFFF"/>
                </a:solidFill>
                <a:latin typeface="Open Sans"/>
                <a:ea typeface="Open Sans"/>
                <a:cs typeface="Open Sans"/>
                <a:sym typeface="Open Sans"/>
              </a:rPr>
              <a:t>. </a:t>
            </a:r>
          </a:p>
          <a:p>
            <a:pPr algn="just">
              <a:lnSpc>
                <a:spcPts val="1470"/>
              </a:lnSpc>
            </a:pPr>
            <a:endParaRPr lang="en-US" sz="1050" dirty="0">
              <a:solidFill>
                <a:srgbClr val="FFFFFF"/>
              </a:solidFill>
              <a:latin typeface="Open Sans"/>
              <a:ea typeface="Open Sans"/>
              <a:cs typeface="Open Sans"/>
              <a:sym typeface="Open Sans"/>
            </a:endParaRPr>
          </a:p>
          <a:p>
            <a:pPr algn="just">
              <a:lnSpc>
                <a:spcPts val="1470"/>
              </a:lnSpc>
            </a:pPr>
            <a:r>
              <a:rPr lang="en-US" sz="1050" dirty="0">
                <a:solidFill>
                  <a:srgbClr val="FFFFFF"/>
                </a:solidFill>
                <a:latin typeface="Open Sans"/>
                <a:ea typeface="Open Sans"/>
                <a:cs typeface="Open Sans"/>
                <a:sym typeface="Open Sans"/>
              </a:rPr>
              <a:t>En </a:t>
            </a:r>
            <a:r>
              <a:rPr lang="en-US" sz="1050" dirty="0" err="1">
                <a:solidFill>
                  <a:srgbClr val="FFFFFF"/>
                </a:solidFill>
                <a:latin typeface="Open Sans"/>
                <a:ea typeface="Open Sans"/>
                <a:cs typeface="Open Sans"/>
                <a:sym typeface="Open Sans"/>
              </a:rPr>
              <a:t>outre</a:t>
            </a:r>
            <a:r>
              <a:rPr lang="en-US" sz="1050" dirty="0">
                <a:solidFill>
                  <a:srgbClr val="FFFFFF"/>
                </a:solidFill>
                <a:latin typeface="Open Sans"/>
                <a:ea typeface="Open Sans"/>
                <a:cs typeface="Open Sans"/>
                <a:sym typeface="Open Sans"/>
              </a:rPr>
              <a:t>, la </a:t>
            </a:r>
            <a:r>
              <a:rPr lang="en-US" sz="1050" dirty="0" err="1">
                <a:solidFill>
                  <a:srgbClr val="FFFFFF"/>
                </a:solidFill>
                <a:latin typeface="Open Sans"/>
                <a:ea typeface="Open Sans"/>
                <a:cs typeface="Open Sans"/>
                <a:sym typeface="Open Sans"/>
              </a:rPr>
              <a:t>réforme</a:t>
            </a:r>
            <a:r>
              <a:rPr lang="en-US" sz="1050" dirty="0">
                <a:solidFill>
                  <a:srgbClr val="FFFFFF"/>
                </a:solidFill>
                <a:latin typeface="Open Sans"/>
                <a:ea typeface="Open Sans"/>
                <a:cs typeface="Open Sans"/>
                <a:sym typeface="Open Sans"/>
              </a:rPr>
              <a:t> de 2021 (</a:t>
            </a:r>
            <a:r>
              <a:rPr lang="en-US" sz="1050" dirty="0" err="1">
                <a:solidFill>
                  <a:srgbClr val="FFFFFF"/>
                </a:solidFill>
                <a:latin typeface="Open Sans"/>
                <a:ea typeface="Open Sans"/>
                <a:cs typeface="Open Sans"/>
                <a:sym typeface="Open Sans"/>
              </a:rPr>
              <a:t>comme</a:t>
            </a:r>
            <a:r>
              <a:rPr lang="en-US" sz="1050" dirty="0">
                <a:solidFill>
                  <a:srgbClr val="FFFFFF"/>
                </a:solidFill>
                <a:latin typeface="Open Sans"/>
                <a:ea typeface="Open Sans"/>
                <a:cs typeface="Open Sans"/>
                <a:sym typeface="Open Sans"/>
              </a:rPr>
              <a:t> les </a:t>
            </a:r>
            <a:r>
              <a:rPr lang="en-US" sz="1050" dirty="0" err="1">
                <a:solidFill>
                  <a:srgbClr val="FFFFFF"/>
                </a:solidFill>
                <a:latin typeface="Open Sans"/>
                <a:ea typeface="Open Sans"/>
                <a:cs typeface="Open Sans"/>
                <a:sym typeface="Open Sans"/>
              </a:rPr>
              <a:t>réformes</a:t>
            </a:r>
            <a:r>
              <a:rPr lang="en-US" sz="1050" dirty="0">
                <a:solidFill>
                  <a:srgbClr val="FFFFFF"/>
                </a:solidFill>
                <a:latin typeface="Open Sans"/>
                <a:ea typeface="Open Sans"/>
                <a:cs typeface="Open Sans"/>
                <a:sym typeface="Open Sans"/>
              </a:rPr>
              <a:t> </a:t>
            </a:r>
            <a:r>
              <a:rPr lang="en-US" sz="1050" dirty="0" err="1">
                <a:solidFill>
                  <a:srgbClr val="FFFFFF"/>
                </a:solidFill>
                <a:latin typeface="Open Sans"/>
                <a:ea typeface="Open Sans"/>
                <a:cs typeface="Open Sans"/>
                <a:sym typeface="Open Sans"/>
              </a:rPr>
              <a:t>antérieures</a:t>
            </a:r>
            <a:r>
              <a:rPr lang="en-US" sz="1050" dirty="0">
                <a:solidFill>
                  <a:srgbClr val="FFFFFF"/>
                </a:solidFill>
                <a:latin typeface="Open Sans"/>
                <a:ea typeface="Open Sans"/>
                <a:cs typeface="Open Sans"/>
                <a:sym typeface="Open Sans"/>
              </a:rPr>
              <a:t> sur la </a:t>
            </a:r>
            <a:r>
              <a:rPr lang="en-US" sz="1050" dirty="0" err="1">
                <a:solidFill>
                  <a:srgbClr val="FFFFFF"/>
                </a:solidFill>
                <a:latin typeface="Open Sans"/>
                <a:ea typeface="Open Sans"/>
                <a:cs typeface="Open Sans"/>
                <a:sym typeface="Open Sans"/>
              </a:rPr>
              <a:t>négociation</a:t>
            </a:r>
            <a:r>
              <a:rPr lang="en-US" sz="1050" dirty="0">
                <a:solidFill>
                  <a:srgbClr val="FFFFFF"/>
                </a:solidFill>
                <a:latin typeface="Open Sans"/>
                <a:ea typeface="Open Sans"/>
                <a:cs typeface="Open Sans"/>
                <a:sym typeface="Open Sans"/>
              </a:rPr>
              <a:t> collective) </a:t>
            </a:r>
            <a:r>
              <a:rPr lang="en-US" sz="1050" dirty="0" err="1">
                <a:solidFill>
                  <a:srgbClr val="FFFFFF"/>
                </a:solidFill>
                <a:latin typeface="Open Sans"/>
                <a:ea typeface="Open Sans"/>
                <a:cs typeface="Open Sans"/>
                <a:sym typeface="Open Sans"/>
              </a:rPr>
              <a:t>s’est</a:t>
            </a:r>
            <a:r>
              <a:rPr lang="en-US" sz="1050" dirty="0">
                <a:solidFill>
                  <a:srgbClr val="FFFFFF"/>
                </a:solidFill>
                <a:latin typeface="Open Sans"/>
                <a:ea typeface="Open Sans"/>
                <a:cs typeface="Open Sans"/>
                <a:sym typeface="Open Sans"/>
              </a:rPr>
              <a:t> </a:t>
            </a:r>
            <a:r>
              <a:rPr lang="en-US" sz="1050" dirty="0" err="1">
                <a:solidFill>
                  <a:srgbClr val="FFFFFF"/>
                </a:solidFill>
                <a:latin typeface="Open Sans"/>
                <a:ea typeface="Open Sans"/>
                <a:cs typeface="Open Sans"/>
                <a:sym typeface="Open Sans"/>
              </a:rPr>
              <a:t>largement</a:t>
            </a:r>
            <a:r>
              <a:rPr lang="en-US" sz="1050" dirty="0">
                <a:solidFill>
                  <a:srgbClr val="FFFFFF"/>
                </a:solidFill>
                <a:latin typeface="Open Sans"/>
                <a:ea typeface="Open Sans"/>
                <a:cs typeface="Open Sans"/>
                <a:sym typeface="Open Sans"/>
              </a:rPr>
              <a:t> </a:t>
            </a:r>
            <a:r>
              <a:rPr lang="en-US" sz="1050" dirty="0" err="1">
                <a:solidFill>
                  <a:srgbClr val="FFFFFF"/>
                </a:solidFill>
                <a:latin typeface="Open Sans"/>
                <a:ea typeface="Open Sans"/>
                <a:cs typeface="Open Sans"/>
                <a:sym typeface="Open Sans"/>
              </a:rPr>
              <a:t>inspirée</a:t>
            </a:r>
            <a:r>
              <a:rPr lang="en-US" sz="1050" dirty="0">
                <a:solidFill>
                  <a:srgbClr val="FFFFFF"/>
                </a:solidFill>
                <a:latin typeface="Open Sans"/>
                <a:ea typeface="Open Sans"/>
                <a:cs typeface="Open Sans"/>
                <a:sym typeface="Open Sans"/>
              </a:rPr>
              <a:t> du droit du travail qui </a:t>
            </a:r>
            <a:r>
              <a:rPr lang="en-US" sz="1050" dirty="0" err="1">
                <a:solidFill>
                  <a:srgbClr val="FFFFFF"/>
                </a:solidFill>
                <a:latin typeface="Open Sans"/>
                <a:ea typeface="Open Sans"/>
                <a:cs typeface="Open Sans"/>
                <a:sym typeface="Open Sans"/>
              </a:rPr>
              <a:t>lui</a:t>
            </a:r>
            <a:r>
              <a:rPr lang="en-US" sz="1050" dirty="0">
                <a:solidFill>
                  <a:srgbClr val="FFFFFF"/>
                </a:solidFill>
                <a:latin typeface="Open Sans"/>
                <a:ea typeface="Open Sans"/>
                <a:cs typeface="Open Sans"/>
                <a:sym typeface="Open Sans"/>
              </a:rPr>
              <a:t> </a:t>
            </a:r>
            <a:r>
              <a:rPr lang="en-US" sz="1050" dirty="0" err="1">
                <a:solidFill>
                  <a:srgbClr val="FFFFFF"/>
                </a:solidFill>
                <a:latin typeface="Open Sans"/>
                <a:ea typeface="Open Sans"/>
                <a:cs typeface="Open Sans"/>
                <a:sym typeface="Open Sans"/>
              </a:rPr>
              <a:t>aussi</a:t>
            </a:r>
            <a:r>
              <a:rPr lang="en-US" sz="1050" dirty="0">
                <a:solidFill>
                  <a:srgbClr val="FFFFFF"/>
                </a:solidFill>
                <a:latin typeface="Open Sans"/>
                <a:ea typeface="Open Sans"/>
                <a:cs typeface="Open Sans"/>
                <a:sym typeface="Open Sans"/>
              </a:rPr>
              <a:t> </a:t>
            </a:r>
            <a:r>
              <a:rPr lang="en-US" sz="1050" dirty="0" err="1">
                <a:solidFill>
                  <a:srgbClr val="FFFFFF"/>
                </a:solidFill>
                <a:latin typeface="Open Sans"/>
                <a:ea typeface="Open Sans"/>
                <a:cs typeface="Open Sans"/>
                <a:sym typeface="Open Sans"/>
              </a:rPr>
              <a:t>connait</a:t>
            </a:r>
            <a:r>
              <a:rPr lang="en-US" sz="1050" dirty="0">
                <a:solidFill>
                  <a:srgbClr val="FFFFFF"/>
                </a:solidFill>
                <a:latin typeface="Open Sans"/>
                <a:ea typeface="Open Sans"/>
                <a:cs typeface="Open Sans"/>
                <a:sym typeface="Open Sans"/>
              </a:rPr>
              <a:t> un fort </a:t>
            </a:r>
            <a:r>
              <a:rPr lang="en-US" sz="1050" dirty="0" err="1">
                <a:solidFill>
                  <a:srgbClr val="FFFFFF"/>
                </a:solidFill>
                <a:latin typeface="Open Sans"/>
                <a:ea typeface="Open Sans"/>
                <a:cs typeface="Open Sans"/>
                <a:sym typeface="Open Sans"/>
              </a:rPr>
              <a:t>mouvement</a:t>
            </a:r>
            <a:r>
              <a:rPr lang="en-US" sz="1050" dirty="0">
                <a:solidFill>
                  <a:srgbClr val="FFFFFF"/>
                </a:solidFill>
                <a:latin typeface="Open Sans"/>
                <a:ea typeface="Open Sans"/>
                <a:cs typeface="Open Sans"/>
                <a:sym typeface="Open Sans"/>
              </a:rPr>
              <a:t> de </a:t>
            </a:r>
            <a:r>
              <a:rPr lang="en-US" sz="1050" dirty="0" err="1">
                <a:solidFill>
                  <a:srgbClr val="FFFFFF"/>
                </a:solidFill>
                <a:latin typeface="Open Sans"/>
                <a:ea typeface="Open Sans"/>
                <a:cs typeface="Open Sans"/>
                <a:sym typeface="Open Sans"/>
              </a:rPr>
              <a:t>conventionnalisation</a:t>
            </a:r>
            <a:r>
              <a:rPr lang="en-US" sz="1050" dirty="0">
                <a:solidFill>
                  <a:srgbClr val="FFFFFF"/>
                </a:solidFill>
                <a:latin typeface="Open Sans"/>
                <a:ea typeface="Open Sans"/>
                <a:cs typeface="Open Sans"/>
                <a:sym typeface="Open Sans"/>
              </a:rPr>
              <a:t>. La </a:t>
            </a:r>
            <a:r>
              <a:rPr lang="en-US" sz="1050" dirty="0" err="1">
                <a:solidFill>
                  <a:srgbClr val="FFFFFF"/>
                </a:solidFill>
                <a:latin typeface="Open Sans"/>
                <a:ea typeface="Open Sans"/>
                <a:cs typeface="Open Sans"/>
                <a:sym typeface="Open Sans"/>
              </a:rPr>
              <a:t>comparaison</a:t>
            </a:r>
            <a:r>
              <a:rPr lang="en-US" sz="1050" dirty="0">
                <a:solidFill>
                  <a:srgbClr val="FFFFFF"/>
                </a:solidFill>
                <a:latin typeface="Open Sans"/>
                <a:ea typeface="Open Sans"/>
                <a:cs typeface="Open Sans"/>
                <a:sym typeface="Open Sans"/>
              </a:rPr>
              <a:t> entre le droit de la </a:t>
            </a:r>
            <a:r>
              <a:rPr lang="en-US" sz="1050" dirty="0" err="1">
                <a:solidFill>
                  <a:srgbClr val="FFFFFF"/>
                </a:solidFill>
                <a:latin typeface="Open Sans"/>
                <a:ea typeface="Open Sans"/>
                <a:cs typeface="Open Sans"/>
                <a:sym typeface="Open Sans"/>
              </a:rPr>
              <a:t>fonction</a:t>
            </a:r>
            <a:r>
              <a:rPr lang="en-US" sz="1050" dirty="0">
                <a:solidFill>
                  <a:srgbClr val="FFFFFF"/>
                </a:solidFill>
                <a:latin typeface="Open Sans"/>
                <a:ea typeface="Open Sans"/>
                <a:cs typeface="Open Sans"/>
                <a:sym typeface="Open Sans"/>
              </a:rPr>
              <a:t> </a:t>
            </a:r>
            <a:r>
              <a:rPr lang="en-US" sz="1050" dirty="0" err="1">
                <a:solidFill>
                  <a:srgbClr val="FFFFFF"/>
                </a:solidFill>
                <a:latin typeface="Open Sans"/>
                <a:ea typeface="Open Sans"/>
                <a:cs typeface="Open Sans"/>
                <a:sym typeface="Open Sans"/>
              </a:rPr>
              <a:t>publique</a:t>
            </a:r>
            <a:r>
              <a:rPr lang="en-US" sz="1050" dirty="0">
                <a:solidFill>
                  <a:srgbClr val="FFFFFF"/>
                </a:solidFill>
                <a:latin typeface="Open Sans"/>
                <a:ea typeface="Open Sans"/>
                <a:cs typeface="Open Sans"/>
                <a:sym typeface="Open Sans"/>
              </a:rPr>
              <a:t> et le droit du travail </a:t>
            </a:r>
            <a:r>
              <a:rPr lang="en-US" sz="1050" dirty="0" err="1">
                <a:solidFill>
                  <a:srgbClr val="FFFFFF"/>
                </a:solidFill>
                <a:latin typeface="Open Sans"/>
                <a:ea typeface="Open Sans"/>
                <a:cs typeface="Open Sans"/>
                <a:sym typeface="Open Sans"/>
              </a:rPr>
              <a:t>est</a:t>
            </a:r>
            <a:r>
              <a:rPr lang="en-US" sz="1050" dirty="0">
                <a:solidFill>
                  <a:srgbClr val="FFFFFF"/>
                </a:solidFill>
                <a:latin typeface="Open Sans"/>
                <a:ea typeface="Open Sans"/>
                <a:cs typeface="Open Sans"/>
                <a:sym typeface="Open Sans"/>
              </a:rPr>
              <a:t> </a:t>
            </a:r>
            <a:r>
              <a:rPr lang="en-US" sz="1050" dirty="0" err="1">
                <a:solidFill>
                  <a:srgbClr val="FFFFFF"/>
                </a:solidFill>
                <a:latin typeface="Open Sans"/>
                <a:ea typeface="Open Sans"/>
                <a:cs typeface="Open Sans"/>
                <a:sym typeface="Open Sans"/>
              </a:rPr>
              <a:t>dès</a:t>
            </a:r>
            <a:r>
              <a:rPr lang="en-US" sz="1050" dirty="0">
                <a:solidFill>
                  <a:srgbClr val="FFFFFF"/>
                </a:solidFill>
                <a:latin typeface="Open Sans"/>
                <a:ea typeface="Open Sans"/>
                <a:cs typeface="Open Sans"/>
                <a:sym typeface="Open Sans"/>
              </a:rPr>
              <a:t> </a:t>
            </a:r>
            <a:r>
              <a:rPr lang="en-US" sz="1050" dirty="0" err="1">
                <a:solidFill>
                  <a:srgbClr val="FFFFFF"/>
                </a:solidFill>
                <a:latin typeface="Open Sans"/>
                <a:ea typeface="Open Sans"/>
                <a:cs typeface="Open Sans"/>
                <a:sym typeface="Open Sans"/>
              </a:rPr>
              <a:t>lors</a:t>
            </a:r>
            <a:r>
              <a:rPr lang="en-US" sz="1050" dirty="0">
                <a:solidFill>
                  <a:srgbClr val="FFFFFF"/>
                </a:solidFill>
                <a:latin typeface="Open Sans"/>
                <a:ea typeface="Open Sans"/>
                <a:cs typeface="Open Sans"/>
                <a:sym typeface="Open Sans"/>
              </a:rPr>
              <a:t> </a:t>
            </a:r>
            <a:r>
              <a:rPr lang="en-US" sz="1050" dirty="0" err="1">
                <a:solidFill>
                  <a:srgbClr val="FFFFFF"/>
                </a:solidFill>
                <a:latin typeface="Open Sans"/>
                <a:ea typeface="Open Sans"/>
                <a:cs typeface="Open Sans"/>
                <a:sym typeface="Open Sans"/>
              </a:rPr>
              <a:t>inévitable</a:t>
            </a:r>
            <a:r>
              <a:rPr lang="en-US" sz="1050" dirty="0">
                <a:solidFill>
                  <a:srgbClr val="FFFFFF"/>
                </a:solidFill>
                <a:latin typeface="Open Sans"/>
                <a:ea typeface="Open Sans"/>
                <a:cs typeface="Open Sans"/>
                <a:sym typeface="Open Sans"/>
              </a:rPr>
              <a:t>. Elle </a:t>
            </a:r>
            <a:r>
              <a:rPr lang="en-US" sz="1050" dirty="0" err="1">
                <a:solidFill>
                  <a:srgbClr val="FFFFFF"/>
                </a:solidFill>
                <a:latin typeface="Open Sans"/>
                <a:ea typeface="Open Sans"/>
                <a:cs typeface="Open Sans"/>
                <a:sym typeface="Open Sans"/>
              </a:rPr>
              <a:t>permettra</a:t>
            </a:r>
            <a:r>
              <a:rPr lang="en-US" sz="1050" dirty="0">
                <a:solidFill>
                  <a:srgbClr val="FFFFFF"/>
                </a:solidFill>
                <a:latin typeface="Open Sans"/>
                <a:ea typeface="Open Sans"/>
                <a:cs typeface="Open Sans"/>
                <a:sym typeface="Open Sans"/>
              </a:rPr>
              <a:t> de </a:t>
            </a:r>
            <a:r>
              <a:rPr lang="en-US" sz="1050" dirty="0" err="1">
                <a:solidFill>
                  <a:srgbClr val="FFFFFF"/>
                </a:solidFill>
                <a:latin typeface="Open Sans"/>
                <a:ea typeface="Open Sans"/>
                <a:cs typeface="Open Sans"/>
                <a:sym typeface="Open Sans"/>
              </a:rPr>
              <a:t>mettre</a:t>
            </a:r>
            <a:r>
              <a:rPr lang="en-US" sz="1050" dirty="0">
                <a:solidFill>
                  <a:srgbClr val="FFFFFF"/>
                </a:solidFill>
                <a:latin typeface="Open Sans"/>
                <a:ea typeface="Open Sans"/>
                <a:cs typeface="Open Sans"/>
                <a:sym typeface="Open Sans"/>
              </a:rPr>
              <a:t> </a:t>
            </a:r>
            <a:r>
              <a:rPr lang="en-US" sz="1050" dirty="0" err="1">
                <a:solidFill>
                  <a:srgbClr val="FFFFFF"/>
                </a:solidFill>
                <a:latin typeface="Open Sans"/>
                <a:ea typeface="Open Sans"/>
                <a:cs typeface="Open Sans"/>
                <a:sym typeface="Open Sans"/>
              </a:rPr>
              <a:t>en</a:t>
            </a:r>
            <a:r>
              <a:rPr lang="en-US" sz="1050" dirty="0">
                <a:solidFill>
                  <a:srgbClr val="FFFFFF"/>
                </a:solidFill>
                <a:latin typeface="Open Sans"/>
                <a:ea typeface="Open Sans"/>
                <a:cs typeface="Open Sans"/>
                <a:sym typeface="Open Sans"/>
              </a:rPr>
              <a:t> relief les </a:t>
            </a:r>
            <a:r>
              <a:rPr lang="en-US" sz="1050" dirty="0" err="1">
                <a:solidFill>
                  <a:srgbClr val="FFFFFF"/>
                </a:solidFill>
                <a:latin typeface="Open Sans"/>
                <a:ea typeface="Open Sans"/>
                <a:cs typeface="Open Sans"/>
                <a:sym typeface="Open Sans"/>
              </a:rPr>
              <a:t>parallèles</a:t>
            </a:r>
            <a:r>
              <a:rPr lang="en-US" sz="1050" dirty="0">
                <a:solidFill>
                  <a:srgbClr val="FFFFFF"/>
                </a:solidFill>
                <a:latin typeface="Open Sans"/>
                <a:ea typeface="Open Sans"/>
                <a:cs typeface="Open Sans"/>
                <a:sym typeface="Open Sans"/>
              </a:rPr>
              <a:t> entre </a:t>
            </a:r>
            <a:r>
              <a:rPr lang="en-US" sz="1050" dirty="0" err="1">
                <a:solidFill>
                  <a:srgbClr val="FFFFFF"/>
                </a:solidFill>
                <a:latin typeface="Open Sans"/>
                <a:ea typeface="Open Sans"/>
                <a:cs typeface="Open Sans"/>
                <a:sym typeface="Open Sans"/>
              </a:rPr>
              <a:t>ces</a:t>
            </a:r>
            <a:r>
              <a:rPr lang="en-US" sz="1050" dirty="0">
                <a:solidFill>
                  <a:srgbClr val="FFFFFF"/>
                </a:solidFill>
                <a:latin typeface="Open Sans"/>
                <a:ea typeface="Open Sans"/>
                <a:cs typeface="Open Sans"/>
                <a:sym typeface="Open Sans"/>
              </a:rPr>
              <a:t> deux branches du droit (</a:t>
            </a:r>
            <a:r>
              <a:rPr lang="en-US" sz="1050" dirty="0" err="1">
                <a:solidFill>
                  <a:srgbClr val="FFFFFF"/>
                </a:solidFill>
                <a:latin typeface="Open Sans"/>
                <a:ea typeface="Open Sans"/>
                <a:cs typeface="Open Sans"/>
                <a:sym typeface="Open Sans"/>
              </a:rPr>
              <a:t>décentralisation</a:t>
            </a:r>
            <a:r>
              <a:rPr lang="en-US" sz="1050" dirty="0">
                <a:solidFill>
                  <a:srgbClr val="FFFFFF"/>
                </a:solidFill>
                <a:latin typeface="Open Sans"/>
                <a:ea typeface="Open Sans"/>
                <a:cs typeface="Open Sans"/>
                <a:sym typeface="Open Sans"/>
              </a:rPr>
              <a:t> de la </a:t>
            </a:r>
            <a:r>
              <a:rPr lang="en-US" sz="1050" dirty="0" err="1">
                <a:solidFill>
                  <a:srgbClr val="FFFFFF"/>
                </a:solidFill>
                <a:latin typeface="Open Sans"/>
                <a:ea typeface="Open Sans"/>
                <a:cs typeface="Open Sans"/>
                <a:sym typeface="Open Sans"/>
              </a:rPr>
              <a:t>négociation</a:t>
            </a:r>
            <a:r>
              <a:rPr lang="en-US" sz="1050" dirty="0">
                <a:solidFill>
                  <a:srgbClr val="FFFFFF"/>
                </a:solidFill>
                <a:latin typeface="Open Sans"/>
                <a:ea typeface="Open Sans"/>
                <a:cs typeface="Open Sans"/>
                <a:sym typeface="Open Sans"/>
              </a:rPr>
              <a:t> collective, </a:t>
            </a:r>
            <a:r>
              <a:rPr lang="en-US" sz="1050" dirty="0" err="1">
                <a:solidFill>
                  <a:srgbClr val="FFFFFF"/>
                </a:solidFill>
                <a:latin typeface="Open Sans"/>
                <a:ea typeface="Open Sans"/>
                <a:cs typeface="Open Sans"/>
                <a:sym typeface="Open Sans"/>
              </a:rPr>
              <a:t>principe</a:t>
            </a:r>
            <a:r>
              <a:rPr lang="en-US" sz="1050" dirty="0">
                <a:solidFill>
                  <a:srgbClr val="FFFFFF"/>
                </a:solidFill>
                <a:latin typeface="Open Sans"/>
                <a:ea typeface="Open Sans"/>
                <a:cs typeface="Open Sans"/>
                <a:sym typeface="Open Sans"/>
              </a:rPr>
              <a:t> de </a:t>
            </a:r>
            <a:r>
              <a:rPr lang="en-US" sz="1050" dirty="0" err="1">
                <a:solidFill>
                  <a:srgbClr val="FFFFFF"/>
                </a:solidFill>
                <a:latin typeface="Open Sans"/>
                <a:ea typeface="Open Sans"/>
                <a:cs typeface="Open Sans"/>
                <a:sym typeface="Open Sans"/>
              </a:rPr>
              <a:t>majorité</a:t>
            </a:r>
            <a:r>
              <a:rPr lang="en-US" sz="1050" dirty="0">
                <a:solidFill>
                  <a:srgbClr val="FFFFFF"/>
                </a:solidFill>
                <a:latin typeface="Open Sans"/>
                <a:ea typeface="Open Sans"/>
                <a:cs typeface="Open Sans"/>
                <a:sym typeface="Open Sans"/>
              </a:rPr>
              <a:t>) et les acculturations du droit des accords </a:t>
            </a:r>
            <a:r>
              <a:rPr lang="en-US" sz="1050" dirty="0" err="1">
                <a:solidFill>
                  <a:srgbClr val="FFFFFF"/>
                </a:solidFill>
                <a:latin typeface="Open Sans"/>
                <a:ea typeface="Open Sans"/>
                <a:cs typeface="Open Sans"/>
                <a:sym typeface="Open Sans"/>
              </a:rPr>
              <a:t>collectifs</a:t>
            </a:r>
            <a:r>
              <a:rPr lang="en-US" sz="1050" dirty="0">
                <a:solidFill>
                  <a:srgbClr val="FFFFFF"/>
                </a:solidFill>
                <a:latin typeface="Open Sans"/>
                <a:ea typeface="Open Sans"/>
                <a:cs typeface="Open Sans"/>
                <a:sym typeface="Open Sans"/>
              </a:rPr>
              <a:t> dans la </a:t>
            </a:r>
            <a:r>
              <a:rPr lang="en-US" sz="1050" dirty="0" err="1">
                <a:solidFill>
                  <a:srgbClr val="FFFFFF"/>
                </a:solidFill>
                <a:latin typeface="Open Sans"/>
                <a:ea typeface="Open Sans"/>
                <a:cs typeface="Open Sans"/>
                <a:sym typeface="Open Sans"/>
              </a:rPr>
              <a:t>fonction</a:t>
            </a:r>
            <a:r>
              <a:rPr lang="en-US" sz="1050" dirty="0">
                <a:solidFill>
                  <a:srgbClr val="FFFFFF"/>
                </a:solidFill>
                <a:latin typeface="Open Sans"/>
                <a:ea typeface="Open Sans"/>
                <a:cs typeface="Open Sans"/>
                <a:sym typeface="Open Sans"/>
              </a:rPr>
              <a:t> </a:t>
            </a:r>
            <a:r>
              <a:rPr lang="en-US" sz="1050" dirty="0" err="1">
                <a:solidFill>
                  <a:srgbClr val="FFFFFF"/>
                </a:solidFill>
                <a:latin typeface="Open Sans"/>
                <a:ea typeface="Open Sans"/>
                <a:cs typeface="Open Sans"/>
                <a:sym typeface="Open Sans"/>
              </a:rPr>
              <a:t>publique</a:t>
            </a:r>
            <a:r>
              <a:rPr lang="en-US" sz="1050" dirty="0">
                <a:solidFill>
                  <a:srgbClr val="FFFFFF"/>
                </a:solidFill>
                <a:latin typeface="Open Sans"/>
                <a:ea typeface="Open Sans"/>
                <a:cs typeface="Open Sans"/>
                <a:sym typeface="Open Sans"/>
              </a:rPr>
              <a:t>, dans la </a:t>
            </a:r>
            <a:r>
              <a:rPr lang="en-US" sz="1050" dirty="0" err="1">
                <a:solidFill>
                  <a:srgbClr val="FFFFFF"/>
                </a:solidFill>
                <a:latin typeface="Open Sans"/>
                <a:ea typeface="Open Sans"/>
                <a:cs typeface="Open Sans"/>
                <a:sym typeface="Open Sans"/>
              </a:rPr>
              <a:t>mesure</a:t>
            </a:r>
            <a:r>
              <a:rPr lang="en-US" sz="1050" dirty="0">
                <a:solidFill>
                  <a:srgbClr val="FFFFFF"/>
                </a:solidFill>
                <a:latin typeface="Open Sans"/>
                <a:ea typeface="Open Sans"/>
                <a:cs typeface="Open Sans"/>
                <a:sym typeface="Open Sans"/>
              </a:rPr>
              <a:t> </a:t>
            </a:r>
            <a:r>
              <a:rPr lang="en-US" sz="1050" dirty="0" err="1">
                <a:solidFill>
                  <a:srgbClr val="FFFFFF"/>
                </a:solidFill>
                <a:latin typeface="Open Sans"/>
                <a:ea typeface="Open Sans"/>
                <a:cs typeface="Open Sans"/>
                <a:sym typeface="Open Sans"/>
              </a:rPr>
              <a:t>où</a:t>
            </a:r>
            <a:r>
              <a:rPr lang="en-US" sz="1050" dirty="0">
                <a:solidFill>
                  <a:srgbClr val="FFFFFF"/>
                </a:solidFill>
                <a:latin typeface="Open Sans"/>
                <a:ea typeface="Open Sans"/>
                <a:cs typeface="Open Sans"/>
                <a:sym typeface="Open Sans"/>
              </a:rPr>
              <a:t> </a:t>
            </a:r>
            <a:r>
              <a:rPr lang="en-US" sz="1050" dirty="0" err="1">
                <a:solidFill>
                  <a:srgbClr val="FFFFFF"/>
                </a:solidFill>
                <a:latin typeface="Open Sans"/>
                <a:ea typeface="Open Sans"/>
                <a:cs typeface="Open Sans"/>
                <a:sym typeface="Open Sans"/>
              </a:rPr>
              <a:t>l’on</a:t>
            </a:r>
            <a:r>
              <a:rPr lang="en-US" sz="1050" dirty="0">
                <a:solidFill>
                  <a:srgbClr val="FFFFFF"/>
                </a:solidFill>
                <a:latin typeface="Open Sans"/>
                <a:ea typeface="Open Sans"/>
                <a:cs typeface="Open Sans"/>
                <a:sym typeface="Open Sans"/>
              </a:rPr>
              <a:t> </a:t>
            </a:r>
            <a:r>
              <a:rPr lang="en-US" sz="1050" dirty="0" err="1">
                <a:solidFill>
                  <a:srgbClr val="FFFFFF"/>
                </a:solidFill>
                <a:latin typeface="Open Sans"/>
                <a:ea typeface="Open Sans"/>
                <a:cs typeface="Open Sans"/>
                <a:sym typeface="Open Sans"/>
              </a:rPr>
              <a:t>pressent</a:t>
            </a:r>
            <a:r>
              <a:rPr lang="en-US" sz="1050" dirty="0">
                <a:solidFill>
                  <a:srgbClr val="FFFFFF"/>
                </a:solidFill>
                <a:latin typeface="Open Sans"/>
                <a:ea typeface="Open Sans"/>
                <a:cs typeface="Open Sans"/>
                <a:sym typeface="Open Sans"/>
              </a:rPr>
              <a:t> bien que </a:t>
            </a:r>
            <a:r>
              <a:rPr lang="en-US" sz="1050" dirty="0" err="1">
                <a:solidFill>
                  <a:srgbClr val="FFFFFF"/>
                </a:solidFill>
                <a:latin typeface="Open Sans"/>
                <a:ea typeface="Open Sans"/>
                <a:cs typeface="Open Sans"/>
                <a:sym typeface="Open Sans"/>
              </a:rPr>
              <a:t>certains</a:t>
            </a:r>
            <a:r>
              <a:rPr lang="en-US" sz="1050" dirty="0">
                <a:solidFill>
                  <a:srgbClr val="FFFFFF"/>
                </a:solidFill>
                <a:latin typeface="Open Sans"/>
                <a:ea typeface="Open Sans"/>
                <a:cs typeface="Open Sans"/>
                <a:sym typeface="Open Sans"/>
              </a:rPr>
              <a:t> points ne </a:t>
            </a:r>
            <a:r>
              <a:rPr lang="en-US" sz="1050" dirty="0" err="1">
                <a:solidFill>
                  <a:srgbClr val="FFFFFF"/>
                </a:solidFill>
                <a:latin typeface="Open Sans"/>
                <a:ea typeface="Open Sans"/>
                <a:cs typeface="Open Sans"/>
                <a:sym typeface="Open Sans"/>
              </a:rPr>
              <a:t>peuvent</a:t>
            </a:r>
            <a:r>
              <a:rPr lang="en-US" sz="1050" dirty="0">
                <a:solidFill>
                  <a:srgbClr val="FFFFFF"/>
                </a:solidFill>
                <a:latin typeface="Open Sans"/>
                <a:ea typeface="Open Sans"/>
                <a:cs typeface="Open Sans"/>
                <a:sym typeface="Open Sans"/>
              </a:rPr>
              <a:t> pas </a:t>
            </a:r>
            <a:r>
              <a:rPr lang="en-US" sz="1050" dirty="0" err="1">
                <a:solidFill>
                  <a:srgbClr val="FFFFFF"/>
                </a:solidFill>
                <a:latin typeface="Open Sans"/>
                <a:ea typeface="Open Sans"/>
                <a:cs typeface="Open Sans"/>
                <a:sym typeface="Open Sans"/>
              </a:rPr>
              <a:t>être</a:t>
            </a:r>
            <a:r>
              <a:rPr lang="en-US" sz="1050" dirty="0">
                <a:solidFill>
                  <a:srgbClr val="FFFFFF"/>
                </a:solidFill>
                <a:latin typeface="Open Sans"/>
                <a:ea typeface="Open Sans"/>
                <a:cs typeface="Open Sans"/>
                <a:sym typeface="Open Sans"/>
              </a:rPr>
              <a:t> </a:t>
            </a:r>
            <a:r>
              <a:rPr lang="en-US" sz="1050" dirty="0" err="1">
                <a:solidFill>
                  <a:srgbClr val="FFFFFF"/>
                </a:solidFill>
                <a:latin typeface="Open Sans"/>
                <a:ea typeface="Open Sans"/>
                <a:cs typeface="Open Sans"/>
                <a:sym typeface="Open Sans"/>
              </a:rPr>
              <a:t>irréductiblement</a:t>
            </a:r>
            <a:r>
              <a:rPr lang="en-US" sz="1050" dirty="0">
                <a:solidFill>
                  <a:srgbClr val="FFFFFF"/>
                </a:solidFill>
                <a:latin typeface="Open Sans"/>
                <a:ea typeface="Open Sans"/>
                <a:cs typeface="Open Sans"/>
                <a:sym typeface="Open Sans"/>
              </a:rPr>
              <a:t> </a:t>
            </a:r>
            <a:r>
              <a:rPr lang="en-US" sz="1050" dirty="0" err="1">
                <a:solidFill>
                  <a:srgbClr val="FFFFFF"/>
                </a:solidFill>
                <a:latin typeface="Open Sans"/>
                <a:ea typeface="Open Sans"/>
                <a:cs typeface="Open Sans"/>
                <a:sym typeface="Open Sans"/>
              </a:rPr>
              <a:t>traités</a:t>
            </a:r>
            <a:r>
              <a:rPr lang="en-US" sz="1050" dirty="0">
                <a:solidFill>
                  <a:srgbClr val="FFFFFF"/>
                </a:solidFill>
                <a:latin typeface="Open Sans"/>
                <a:ea typeface="Open Sans"/>
                <a:cs typeface="Open Sans"/>
                <a:sym typeface="Open Sans"/>
              </a:rPr>
              <a:t> de la </a:t>
            </a:r>
            <a:r>
              <a:rPr lang="en-US" sz="1050" dirty="0" err="1">
                <a:solidFill>
                  <a:srgbClr val="FFFFFF"/>
                </a:solidFill>
                <a:latin typeface="Open Sans"/>
                <a:ea typeface="Open Sans"/>
                <a:cs typeface="Open Sans"/>
                <a:sym typeface="Open Sans"/>
              </a:rPr>
              <a:t>même</a:t>
            </a:r>
            <a:r>
              <a:rPr lang="en-US" sz="1050" dirty="0">
                <a:solidFill>
                  <a:srgbClr val="FFFFFF"/>
                </a:solidFill>
                <a:latin typeface="Open Sans"/>
                <a:ea typeface="Open Sans"/>
                <a:cs typeface="Open Sans"/>
                <a:sym typeface="Open Sans"/>
              </a:rPr>
              <a:t> manière. En </a:t>
            </a:r>
            <a:r>
              <a:rPr lang="en-US" sz="1050" dirty="0" err="1">
                <a:solidFill>
                  <a:srgbClr val="FFFFFF"/>
                </a:solidFill>
                <a:latin typeface="Open Sans"/>
                <a:ea typeface="Open Sans"/>
                <a:cs typeface="Open Sans"/>
                <a:sym typeface="Open Sans"/>
              </a:rPr>
              <a:t>partenariat</a:t>
            </a:r>
            <a:r>
              <a:rPr lang="en-US" sz="1050" dirty="0">
                <a:solidFill>
                  <a:srgbClr val="FFFFFF"/>
                </a:solidFill>
                <a:latin typeface="Open Sans"/>
                <a:ea typeface="Open Sans"/>
                <a:cs typeface="Open Sans"/>
                <a:sym typeface="Open Sans"/>
              </a:rPr>
              <a:t> avec la Direction </a:t>
            </a:r>
            <a:r>
              <a:rPr lang="en-US" sz="1050" dirty="0" err="1">
                <a:solidFill>
                  <a:srgbClr val="FFFFFF"/>
                </a:solidFill>
                <a:latin typeface="Open Sans"/>
                <a:ea typeface="Open Sans"/>
                <a:cs typeface="Open Sans"/>
                <a:sym typeface="Open Sans"/>
              </a:rPr>
              <a:t>générale</a:t>
            </a:r>
            <a:r>
              <a:rPr lang="en-US" sz="1050" dirty="0">
                <a:solidFill>
                  <a:srgbClr val="FFFFFF"/>
                </a:solidFill>
                <a:latin typeface="Open Sans"/>
                <a:ea typeface="Open Sans"/>
                <a:cs typeface="Open Sans"/>
                <a:sym typeface="Open Sans"/>
              </a:rPr>
              <a:t> de </a:t>
            </a:r>
            <a:r>
              <a:rPr lang="en-US" sz="1050" dirty="0" err="1">
                <a:solidFill>
                  <a:srgbClr val="FFFFFF"/>
                </a:solidFill>
                <a:latin typeface="Open Sans"/>
                <a:ea typeface="Open Sans"/>
                <a:cs typeface="Open Sans"/>
                <a:sym typeface="Open Sans"/>
              </a:rPr>
              <a:t>l’administration</a:t>
            </a:r>
            <a:r>
              <a:rPr lang="en-US" sz="1050" dirty="0">
                <a:solidFill>
                  <a:srgbClr val="FFFFFF"/>
                </a:solidFill>
                <a:latin typeface="Open Sans"/>
                <a:ea typeface="Open Sans"/>
                <a:cs typeface="Open Sans"/>
                <a:sym typeface="Open Sans"/>
              </a:rPr>
              <a:t> et de la </a:t>
            </a:r>
            <a:r>
              <a:rPr lang="en-US" sz="1050" dirty="0" err="1">
                <a:solidFill>
                  <a:srgbClr val="FFFFFF"/>
                </a:solidFill>
                <a:latin typeface="Open Sans"/>
                <a:ea typeface="Open Sans"/>
                <a:cs typeface="Open Sans"/>
                <a:sym typeface="Open Sans"/>
              </a:rPr>
              <a:t>fonction</a:t>
            </a:r>
            <a:r>
              <a:rPr lang="en-US" sz="1050" dirty="0">
                <a:solidFill>
                  <a:srgbClr val="FFFFFF"/>
                </a:solidFill>
                <a:latin typeface="Open Sans"/>
                <a:ea typeface="Open Sans"/>
                <a:cs typeface="Open Sans"/>
                <a:sym typeface="Open Sans"/>
              </a:rPr>
              <a:t> </a:t>
            </a:r>
            <a:r>
              <a:rPr lang="en-US" sz="1050" dirty="0" err="1">
                <a:solidFill>
                  <a:srgbClr val="FFFFFF"/>
                </a:solidFill>
                <a:latin typeface="Open Sans"/>
                <a:ea typeface="Open Sans"/>
                <a:cs typeface="Open Sans"/>
                <a:sym typeface="Open Sans"/>
              </a:rPr>
              <a:t>publique</a:t>
            </a:r>
            <a:r>
              <a:rPr lang="en-US" sz="1050" dirty="0">
                <a:solidFill>
                  <a:srgbClr val="FFFFFF"/>
                </a:solidFill>
                <a:latin typeface="Open Sans"/>
                <a:ea typeface="Open Sans"/>
                <a:cs typeface="Open Sans"/>
                <a:sym typeface="Open Sans"/>
              </a:rPr>
              <a:t> (DGAFP), les travaux se </a:t>
            </a:r>
            <a:r>
              <a:rPr lang="en-US" sz="1050" dirty="0" err="1">
                <a:solidFill>
                  <a:srgbClr val="FFFFFF"/>
                </a:solidFill>
                <a:latin typeface="Open Sans"/>
                <a:ea typeface="Open Sans"/>
                <a:cs typeface="Open Sans"/>
                <a:sym typeface="Open Sans"/>
              </a:rPr>
              <a:t>feront</a:t>
            </a:r>
            <a:r>
              <a:rPr lang="en-US" sz="1050" dirty="0">
                <a:solidFill>
                  <a:srgbClr val="FFFFFF"/>
                </a:solidFill>
                <a:latin typeface="Open Sans"/>
                <a:ea typeface="Open Sans"/>
                <a:cs typeface="Open Sans"/>
                <a:sym typeface="Open Sans"/>
              </a:rPr>
              <a:t> à </a:t>
            </a:r>
            <a:r>
              <a:rPr lang="en-US" sz="1050" dirty="0" err="1">
                <a:solidFill>
                  <a:srgbClr val="FFFFFF"/>
                </a:solidFill>
                <a:latin typeface="Open Sans"/>
                <a:ea typeface="Open Sans"/>
                <a:cs typeface="Open Sans"/>
                <a:sym typeface="Open Sans"/>
              </a:rPr>
              <a:t>partir</a:t>
            </a:r>
            <a:r>
              <a:rPr lang="en-US" sz="1050" dirty="0">
                <a:solidFill>
                  <a:srgbClr val="FFFFFF"/>
                </a:solidFill>
                <a:latin typeface="Open Sans"/>
                <a:ea typeface="Open Sans"/>
                <a:cs typeface="Open Sans"/>
                <a:sym typeface="Open Sans"/>
              </a:rPr>
              <a:t> de </a:t>
            </a:r>
            <a:r>
              <a:rPr lang="en-US" sz="1050" dirty="0" err="1">
                <a:solidFill>
                  <a:srgbClr val="FFFFFF"/>
                </a:solidFill>
                <a:latin typeface="Open Sans"/>
                <a:ea typeface="Open Sans"/>
                <a:cs typeface="Open Sans"/>
                <a:sym typeface="Open Sans"/>
              </a:rPr>
              <a:t>l’étude</a:t>
            </a:r>
            <a:r>
              <a:rPr lang="en-US" sz="1050" dirty="0">
                <a:solidFill>
                  <a:srgbClr val="FFFFFF"/>
                </a:solidFill>
                <a:latin typeface="Open Sans"/>
                <a:ea typeface="Open Sans"/>
                <a:cs typeface="Open Sans"/>
                <a:sym typeface="Open Sans"/>
              </a:rPr>
              <a:t> </a:t>
            </a:r>
            <a:r>
              <a:rPr lang="en-US" sz="1050" dirty="0" err="1">
                <a:solidFill>
                  <a:srgbClr val="FFFFFF"/>
                </a:solidFill>
                <a:latin typeface="Open Sans"/>
                <a:ea typeface="Open Sans"/>
                <a:cs typeface="Open Sans"/>
                <a:sym typeface="Open Sans"/>
              </a:rPr>
              <a:t>empirique</a:t>
            </a:r>
            <a:r>
              <a:rPr lang="en-US" sz="1050" dirty="0">
                <a:solidFill>
                  <a:srgbClr val="FFFFFF"/>
                </a:solidFill>
                <a:latin typeface="Open Sans"/>
                <a:ea typeface="Open Sans"/>
                <a:cs typeface="Open Sans"/>
                <a:sym typeface="Open Sans"/>
              </a:rPr>
              <a:t> des accords </a:t>
            </a:r>
            <a:r>
              <a:rPr lang="en-US" sz="1050" dirty="0" err="1">
                <a:solidFill>
                  <a:srgbClr val="FFFFFF"/>
                </a:solidFill>
                <a:latin typeface="Open Sans"/>
                <a:ea typeface="Open Sans"/>
                <a:cs typeface="Open Sans"/>
                <a:sym typeface="Open Sans"/>
              </a:rPr>
              <a:t>collectifs</a:t>
            </a:r>
            <a:r>
              <a:rPr lang="en-US" sz="1050" dirty="0">
                <a:solidFill>
                  <a:srgbClr val="FFFFFF"/>
                </a:solidFill>
                <a:latin typeface="Open Sans"/>
                <a:ea typeface="Open Sans"/>
                <a:cs typeface="Open Sans"/>
                <a:sym typeface="Open Sans"/>
              </a:rPr>
              <a:t> communiqués par la DGAFP. </a:t>
            </a:r>
          </a:p>
        </p:txBody>
      </p:sp>
      <p:sp>
        <p:nvSpPr>
          <p:cNvPr id="22" name="TextBox 22"/>
          <p:cNvSpPr txBox="1"/>
          <p:nvPr/>
        </p:nvSpPr>
        <p:spPr>
          <a:xfrm>
            <a:off x="172543" y="4914188"/>
            <a:ext cx="5010431" cy="2396054"/>
          </a:xfrm>
          <a:prstGeom prst="rect">
            <a:avLst/>
          </a:prstGeom>
        </p:spPr>
        <p:txBody>
          <a:bodyPr lIns="0" tIns="0" rIns="0" bIns="0" rtlCol="0" anchor="t">
            <a:spAutoFit/>
          </a:bodyPr>
          <a:lstStyle/>
          <a:p>
            <a:pPr algn="ctr">
              <a:lnSpc>
                <a:spcPts val="2520"/>
              </a:lnSpc>
            </a:pPr>
            <a:r>
              <a:rPr lang="en-US" sz="1800" dirty="0" err="1">
                <a:solidFill>
                  <a:srgbClr val="FF002F"/>
                </a:solidFill>
                <a:latin typeface="Cal Sans"/>
                <a:ea typeface="Cal Sans"/>
                <a:cs typeface="Cal Sans"/>
                <a:sym typeface="Cal Sans"/>
              </a:rPr>
              <a:t>Discutants</a:t>
            </a:r>
            <a:r>
              <a:rPr lang="en-US" sz="1800" dirty="0">
                <a:solidFill>
                  <a:srgbClr val="FF002F"/>
                </a:solidFill>
                <a:latin typeface="Cal Sans"/>
                <a:ea typeface="Cal Sans"/>
                <a:cs typeface="Cal Sans"/>
                <a:sym typeface="Cal Sans"/>
              </a:rPr>
              <a:t> </a:t>
            </a:r>
          </a:p>
          <a:p>
            <a:pPr algn="just">
              <a:lnSpc>
                <a:spcPts val="420"/>
              </a:lnSpc>
            </a:pPr>
            <a:endParaRPr lang="en-US" sz="1800" dirty="0">
              <a:solidFill>
                <a:srgbClr val="FF002F"/>
              </a:solidFill>
              <a:latin typeface="Cal Sans"/>
              <a:ea typeface="Cal Sans"/>
              <a:cs typeface="Cal Sans"/>
              <a:sym typeface="Cal Sans"/>
            </a:endParaRPr>
          </a:p>
          <a:p>
            <a:pPr marL="226693" lvl="1" indent="-113347" algn="just">
              <a:lnSpc>
                <a:spcPts val="1469"/>
              </a:lnSpc>
              <a:buFont typeface="Arial"/>
              <a:buChar char="•"/>
            </a:pPr>
            <a:r>
              <a:rPr lang="en-US" sz="1049" i="1" dirty="0">
                <a:solidFill>
                  <a:srgbClr val="FFFFFF"/>
                </a:solidFill>
                <a:latin typeface="Open Sans Italics"/>
                <a:ea typeface="Open Sans Italics"/>
                <a:cs typeface="Open Sans Italics"/>
                <a:sym typeface="Open Sans Italics"/>
              </a:rPr>
              <a:t>Florian Roussel, Maître des </a:t>
            </a:r>
            <a:r>
              <a:rPr lang="en-US" sz="1049" i="1" dirty="0" err="1">
                <a:solidFill>
                  <a:srgbClr val="FFFFFF"/>
                </a:solidFill>
                <a:latin typeface="Open Sans Italics"/>
                <a:ea typeface="Open Sans Italics"/>
                <a:cs typeface="Open Sans Italics"/>
                <a:sym typeface="Open Sans Italics"/>
              </a:rPr>
              <a:t>requêtes</a:t>
            </a:r>
            <a:r>
              <a:rPr lang="en-US" sz="1049" i="1" dirty="0">
                <a:solidFill>
                  <a:srgbClr val="FFFFFF"/>
                </a:solidFill>
                <a:latin typeface="Open Sans Italics"/>
                <a:ea typeface="Open Sans Italics"/>
                <a:cs typeface="Open Sans Italics"/>
                <a:sym typeface="Open Sans Italics"/>
              </a:rPr>
              <a:t> au Conseil </a:t>
            </a:r>
            <a:r>
              <a:rPr lang="en-US" sz="1049" i="1" dirty="0" err="1">
                <a:solidFill>
                  <a:srgbClr val="FFFFFF"/>
                </a:solidFill>
                <a:latin typeface="Open Sans Italics"/>
                <a:ea typeface="Open Sans Italics"/>
                <a:cs typeface="Open Sans Italics"/>
                <a:sym typeface="Open Sans Italics"/>
              </a:rPr>
              <a:t>d’Etat</a:t>
            </a:r>
            <a:endParaRPr lang="en-US" sz="1049" i="1" dirty="0">
              <a:solidFill>
                <a:srgbClr val="FFFFFF"/>
              </a:solidFill>
              <a:latin typeface="Open Sans Italics"/>
              <a:ea typeface="Open Sans Italics"/>
              <a:cs typeface="Open Sans Italics"/>
              <a:sym typeface="Open Sans Italics"/>
            </a:endParaRPr>
          </a:p>
          <a:p>
            <a:pPr marL="226693" lvl="1" indent="-113347" algn="just">
              <a:lnSpc>
                <a:spcPts val="1469"/>
              </a:lnSpc>
              <a:buFont typeface="Arial"/>
              <a:buChar char="•"/>
            </a:pPr>
            <a:r>
              <a:rPr lang="en-US" sz="1049" i="1" dirty="0">
                <a:solidFill>
                  <a:srgbClr val="FFFFFF"/>
                </a:solidFill>
                <a:latin typeface="Open Sans Italics"/>
                <a:ea typeface="Open Sans Italics"/>
                <a:cs typeface="Open Sans Italics"/>
                <a:sym typeface="Open Sans Italics"/>
              </a:rPr>
              <a:t>Frédéric </a:t>
            </a:r>
            <a:r>
              <a:rPr lang="en-US" sz="1049" i="1" dirty="0" err="1">
                <a:solidFill>
                  <a:srgbClr val="FFFFFF"/>
                </a:solidFill>
                <a:latin typeface="Open Sans Italics"/>
                <a:ea typeface="Open Sans Italics"/>
                <a:cs typeface="Open Sans Italics"/>
                <a:sym typeface="Open Sans Italics"/>
              </a:rPr>
              <a:t>Davous</a:t>
            </a:r>
            <a:r>
              <a:rPr lang="en-US" sz="1049" i="1" dirty="0">
                <a:solidFill>
                  <a:srgbClr val="FFFFFF"/>
                </a:solidFill>
                <a:latin typeface="Open Sans Italics"/>
                <a:ea typeface="Open Sans Italics"/>
                <a:cs typeface="Open Sans Italics"/>
                <a:sym typeface="Open Sans Italics"/>
              </a:rPr>
              <a:t>, Chef du département du cadre </a:t>
            </a:r>
            <a:r>
              <a:rPr lang="en-US" sz="1049" i="1" dirty="0" err="1">
                <a:solidFill>
                  <a:srgbClr val="FFFFFF"/>
                </a:solidFill>
                <a:latin typeface="Open Sans Italics"/>
                <a:ea typeface="Open Sans Italics"/>
                <a:cs typeface="Open Sans Italics"/>
                <a:sym typeface="Open Sans Italics"/>
              </a:rPr>
              <a:t>statutaire</a:t>
            </a:r>
            <a:r>
              <a:rPr lang="en-US" sz="1049" i="1" dirty="0">
                <a:solidFill>
                  <a:srgbClr val="FFFFFF"/>
                </a:solidFill>
                <a:latin typeface="Open Sans Italics"/>
                <a:ea typeface="Open Sans Italics"/>
                <a:cs typeface="Open Sans Italics"/>
                <a:sym typeface="Open Sans Italics"/>
              </a:rPr>
              <a:t> et du dialogue social à la Direction </a:t>
            </a:r>
            <a:r>
              <a:rPr lang="en-US" sz="1049" i="1" dirty="0" err="1">
                <a:solidFill>
                  <a:srgbClr val="FFFFFF"/>
                </a:solidFill>
                <a:latin typeface="Open Sans Italics"/>
                <a:ea typeface="Open Sans Italics"/>
                <a:cs typeface="Open Sans Italics"/>
                <a:sym typeface="Open Sans Italics"/>
              </a:rPr>
              <a:t>générale</a:t>
            </a:r>
            <a:r>
              <a:rPr lang="en-US" sz="1049" i="1" dirty="0">
                <a:solidFill>
                  <a:srgbClr val="FFFFFF"/>
                </a:solidFill>
                <a:latin typeface="Open Sans Italics"/>
                <a:ea typeface="Open Sans Italics"/>
                <a:cs typeface="Open Sans Italics"/>
                <a:sym typeface="Open Sans Italics"/>
              </a:rPr>
              <a:t> de </a:t>
            </a:r>
            <a:r>
              <a:rPr lang="en-US" sz="1049" i="1" dirty="0" err="1">
                <a:solidFill>
                  <a:srgbClr val="FFFFFF"/>
                </a:solidFill>
                <a:latin typeface="Open Sans Italics"/>
                <a:ea typeface="Open Sans Italics"/>
                <a:cs typeface="Open Sans Italics"/>
                <a:sym typeface="Open Sans Italics"/>
              </a:rPr>
              <a:t>l’administration</a:t>
            </a:r>
            <a:r>
              <a:rPr lang="en-US" sz="1049" i="1" dirty="0">
                <a:solidFill>
                  <a:srgbClr val="FFFFFF"/>
                </a:solidFill>
                <a:latin typeface="Open Sans Italics"/>
                <a:ea typeface="Open Sans Italics"/>
                <a:cs typeface="Open Sans Italics"/>
                <a:sym typeface="Open Sans Italics"/>
              </a:rPr>
              <a:t> et de la </a:t>
            </a:r>
            <a:r>
              <a:rPr lang="en-US" sz="1049" i="1" dirty="0" err="1">
                <a:solidFill>
                  <a:srgbClr val="FFFFFF"/>
                </a:solidFill>
                <a:latin typeface="Open Sans Italics"/>
                <a:ea typeface="Open Sans Italics"/>
                <a:cs typeface="Open Sans Italics"/>
                <a:sym typeface="Open Sans Italics"/>
              </a:rPr>
              <a:t>fonction</a:t>
            </a:r>
            <a:r>
              <a:rPr lang="en-US" sz="1049" i="1" dirty="0">
                <a:solidFill>
                  <a:srgbClr val="FFFFFF"/>
                </a:solidFill>
                <a:latin typeface="Open Sans Italics"/>
                <a:ea typeface="Open Sans Italics"/>
                <a:cs typeface="Open Sans Italics"/>
                <a:sym typeface="Open Sans Italics"/>
              </a:rPr>
              <a:t> </a:t>
            </a:r>
            <a:r>
              <a:rPr lang="en-US" sz="1049" i="1" dirty="0" err="1">
                <a:solidFill>
                  <a:srgbClr val="FFFFFF"/>
                </a:solidFill>
                <a:latin typeface="Open Sans Italics"/>
                <a:ea typeface="Open Sans Italics"/>
                <a:cs typeface="Open Sans Italics"/>
                <a:sym typeface="Open Sans Italics"/>
              </a:rPr>
              <a:t>publique</a:t>
            </a:r>
            <a:endParaRPr lang="en-US" sz="1049" i="1" dirty="0">
              <a:solidFill>
                <a:srgbClr val="FFFFFF"/>
              </a:solidFill>
              <a:latin typeface="Open Sans Italics"/>
              <a:ea typeface="Open Sans Italics"/>
              <a:cs typeface="Open Sans Italics"/>
              <a:sym typeface="Open Sans Italics"/>
            </a:endParaRPr>
          </a:p>
          <a:p>
            <a:pPr marL="226693" lvl="1" indent="-113347" algn="just">
              <a:lnSpc>
                <a:spcPts val="1469"/>
              </a:lnSpc>
              <a:buFont typeface="Arial"/>
              <a:buChar char="•"/>
            </a:pPr>
            <a:r>
              <a:rPr lang="en-US" sz="1049" i="1" dirty="0">
                <a:solidFill>
                  <a:srgbClr val="FFFFFF"/>
                </a:solidFill>
                <a:latin typeface="Open Sans Italics"/>
                <a:ea typeface="Open Sans Italics"/>
                <a:cs typeface="Open Sans Italics"/>
                <a:sym typeface="Open Sans Italics"/>
              </a:rPr>
              <a:t>Florence </a:t>
            </a:r>
            <a:r>
              <a:rPr lang="en-US" sz="1049" i="1" dirty="0" err="1">
                <a:solidFill>
                  <a:srgbClr val="FFFFFF"/>
                </a:solidFill>
                <a:latin typeface="Open Sans Italics"/>
                <a:ea typeface="Open Sans Italics"/>
                <a:cs typeface="Open Sans Italics"/>
                <a:sym typeface="Open Sans Italics"/>
              </a:rPr>
              <a:t>Debord</a:t>
            </a:r>
            <a:r>
              <a:rPr lang="en-US" sz="1049" i="1" dirty="0">
                <a:solidFill>
                  <a:srgbClr val="FFFFFF"/>
                </a:solidFill>
                <a:latin typeface="Open Sans Italics"/>
                <a:ea typeface="Open Sans Italics"/>
                <a:cs typeface="Open Sans Italics"/>
                <a:sym typeface="Open Sans Italics"/>
              </a:rPr>
              <a:t>, </a:t>
            </a:r>
            <a:r>
              <a:rPr lang="en-US" sz="1049" i="1" dirty="0" err="1">
                <a:solidFill>
                  <a:srgbClr val="FFFFFF"/>
                </a:solidFill>
                <a:latin typeface="Open Sans Italics"/>
                <a:ea typeface="Open Sans Italics"/>
                <a:cs typeface="Open Sans Italics"/>
                <a:sym typeface="Open Sans Italics"/>
              </a:rPr>
              <a:t>Professeure</a:t>
            </a:r>
            <a:r>
              <a:rPr lang="en-US" sz="1049" i="1" dirty="0">
                <a:solidFill>
                  <a:srgbClr val="FFFFFF"/>
                </a:solidFill>
                <a:latin typeface="Open Sans Italics"/>
                <a:ea typeface="Open Sans Italics"/>
                <a:cs typeface="Open Sans Italics"/>
                <a:sym typeface="Open Sans Italics"/>
              </a:rPr>
              <a:t> de droit </a:t>
            </a:r>
            <a:r>
              <a:rPr lang="en-US" sz="1049" i="1" dirty="0" err="1">
                <a:solidFill>
                  <a:srgbClr val="FFFFFF"/>
                </a:solidFill>
                <a:latin typeface="Open Sans Italics"/>
                <a:ea typeface="Open Sans Italics"/>
                <a:cs typeface="Open Sans Italics"/>
                <a:sym typeface="Open Sans Italics"/>
              </a:rPr>
              <a:t>privé</a:t>
            </a:r>
            <a:r>
              <a:rPr lang="en-US" sz="1049" i="1" dirty="0">
                <a:solidFill>
                  <a:srgbClr val="FFFFFF"/>
                </a:solidFill>
                <a:latin typeface="Open Sans Italics"/>
                <a:ea typeface="Open Sans Italics"/>
                <a:cs typeface="Open Sans Italics"/>
                <a:sym typeface="Open Sans Italics"/>
              </a:rPr>
              <a:t>, Université Lumière Lyon 2</a:t>
            </a:r>
          </a:p>
          <a:p>
            <a:pPr marL="226693" lvl="1" indent="-113347" algn="just">
              <a:lnSpc>
                <a:spcPts val="1469"/>
              </a:lnSpc>
              <a:buFont typeface="Arial"/>
              <a:buChar char="•"/>
            </a:pPr>
            <a:r>
              <a:rPr lang="en-US" sz="1049" i="1" dirty="0">
                <a:solidFill>
                  <a:srgbClr val="FFFFFF"/>
                </a:solidFill>
                <a:latin typeface="Open Sans Italics"/>
                <a:ea typeface="Open Sans Italics"/>
                <a:cs typeface="Open Sans Italics"/>
                <a:sym typeface="Open Sans Italics"/>
              </a:rPr>
              <a:t>Isabelle </a:t>
            </a:r>
            <a:r>
              <a:rPr lang="en-US" sz="1049" i="1" dirty="0" err="1">
                <a:solidFill>
                  <a:srgbClr val="FFFFFF"/>
                </a:solidFill>
                <a:latin typeface="Open Sans Italics"/>
                <a:ea typeface="Open Sans Italics"/>
                <a:cs typeface="Open Sans Italics"/>
                <a:sym typeface="Open Sans Italics"/>
              </a:rPr>
              <a:t>Desbarats</a:t>
            </a:r>
            <a:r>
              <a:rPr lang="en-US" sz="1049" i="1" dirty="0">
                <a:solidFill>
                  <a:srgbClr val="FFFFFF"/>
                </a:solidFill>
                <a:latin typeface="Open Sans Italics"/>
                <a:ea typeface="Open Sans Italics"/>
                <a:cs typeface="Open Sans Italics"/>
                <a:sym typeface="Open Sans Italics"/>
              </a:rPr>
              <a:t>, </a:t>
            </a:r>
            <a:r>
              <a:rPr lang="en-US" sz="1049" i="1" dirty="0" err="1">
                <a:solidFill>
                  <a:srgbClr val="FFFFFF"/>
                </a:solidFill>
                <a:latin typeface="Open Sans Italics"/>
                <a:ea typeface="Open Sans Italics"/>
                <a:cs typeface="Open Sans Italics"/>
                <a:sym typeface="Open Sans Italics"/>
              </a:rPr>
              <a:t>Professeure</a:t>
            </a:r>
            <a:r>
              <a:rPr lang="en-US" sz="1049" i="1" dirty="0">
                <a:solidFill>
                  <a:srgbClr val="FFFFFF"/>
                </a:solidFill>
                <a:latin typeface="Open Sans Italics"/>
                <a:ea typeface="Open Sans Italics"/>
                <a:cs typeface="Open Sans Italics"/>
                <a:sym typeface="Open Sans Italics"/>
              </a:rPr>
              <a:t> de droit </a:t>
            </a:r>
            <a:r>
              <a:rPr lang="en-US" sz="1049" i="1" dirty="0" err="1">
                <a:solidFill>
                  <a:srgbClr val="FFFFFF"/>
                </a:solidFill>
                <a:latin typeface="Open Sans Italics"/>
                <a:ea typeface="Open Sans Italics"/>
                <a:cs typeface="Open Sans Italics"/>
                <a:sym typeface="Open Sans Italics"/>
              </a:rPr>
              <a:t>privé</a:t>
            </a:r>
            <a:r>
              <a:rPr lang="en-US" sz="1049" i="1" dirty="0">
                <a:solidFill>
                  <a:srgbClr val="FFFFFF"/>
                </a:solidFill>
                <a:latin typeface="Open Sans Italics"/>
                <a:ea typeface="Open Sans Italics"/>
                <a:cs typeface="Open Sans Italics"/>
                <a:sym typeface="Open Sans Italics"/>
              </a:rPr>
              <a:t> à </a:t>
            </a:r>
            <a:r>
              <a:rPr lang="en-US" sz="1049" i="1" dirty="0" err="1">
                <a:solidFill>
                  <a:srgbClr val="FFFFFF"/>
                </a:solidFill>
                <a:latin typeface="Open Sans Italics"/>
                <a:ea typeface="Open Sans Italics"/>
                <a:cs typeface="Open Sans Italics"/>
                <a:sym typeface="Open Sans Italics"/>
              </a:rPr>
              <a:t>l’Université</a:t>
            </a:r>
            <a:r>
              <a:rPr lang="en-US" sz="1049" i="1" dirty="0">
                <a:solidFill>
                  <a:srgbClr val="FFFFFF"/>
                </a:solidFill>
                <a:latin typeface="Open Sans Italics"/>
                <a:ea typeface="Open Sans Italics"/>
                <a:cs typeface="Open Sans Italics"/>
                <a:sym typeface="Open Sans Italics"/>
              </a:rPr>
              <a:t> Toulouse </a:t>
            </a:r>
            <a:r>
              <a:rPr lang="en-US" sz="1049" i="1" dirty="0" err="1">
                <a:solidFill>
                  <a:srgbClr val="FFFFFF"/>
                </a:solidFill>
                <a:latin typeface="Open Sans Italics"/>
                <a:ea typeface="Open Sans Italics"/>
                <a:cs typeface="Open Sans Italics"/>
                <a:sym typeface="Open Sans Italics"/>
              </a:rPr>
              <a:t>Capitole</a:t>
            </a:r>
            <a:endParaRPr lang="en-US" sz="1049" i="1" dirty="0">
              <a:solidFill>
                <a:srgbClr val="FFFFFF"/>
              </a:solidFill>
              <a:latin typeface="Open Sans Italics"/>
              <a:ea typeface="Open Sans Italics"/>
              <a:cs typeface="Open Sans Italics"/>
              <a:sym typeface="Open Sans Italics"/>
            </a:endParaRPr>
          </a:p>
          <a:p>
            <a:pPr marL="226693" lvl="1" indent="-113347" algn="just">
              <a:lnSpc>
                <a:spcPts val="1469"/>
              </a:lnSpc>
              <a:buFont typeface="Arial"/>
              <a:buChar char="•"/>
            </a:pPr>
            <a:r>
              <a:rPr lang="en-US" sz="1049" i="1" dirty="0">
                <a:solidFill>
                  <a:srgbClr val="FFFFFF"/>
                </a:solidFill>
                <a:latin typeface="Open Sans Italics"/>
                <a:ea typeface="Open Sans Italics"/>
                <a:cs typeface="Open Sans Italics"/>
                <a:sym typeface="Open Sans Italics"/>
              </a:rPr>
              <a:t>Jean-Michel Lattes, Maître de </a:t>
            </a:r>
            <a:r>
              <a:rPr lang="en-US" sz="1049" i="1" dirty="0" err="1">
                <a:solidFill>
                  <a:srgbClr val="FFFFFF"/>
                </a:solidFill>
                <a:latin typeface="Open Sans Italics"/>
                <a:ea typeface="Open Sans Italics"/>
                <a:cs typeface="Open Sans Italics"/>
                <a:sym typeface="Open Sans Italics"/>
              </a:rPr>
              <a:t>conférences</a:t>
            </a:r>
            <a:r>
              <a:rPr lang="en-US" sz="1049" i="1" dirty="0">
                <a:solidFill>
                  <a:srgbClr val="FFFFFF"/>
                </a:solidFill>
                <a:latin typeface="Open Sans Italics"/>
                <a:ea typeface="Open Sans Italics"/>
                <a:cs typeface="Open Sans Italics"/>
                <a:sym typeface="Open Sans Italics"/>
              </a:rPr>
              <a:t> </a:t>
            </a:r>
            <a:r>
              <a:rPr lang="en-US" sz="1049" i="1" dirty="0" err="1">
                <a:solidFill>
                  <a:srgbClr val="FFFFFF"/>
                </a:solidFill>
                <a:latin typeface="Open Sans Italics"/>
                <a:ea typeface="Open Sans Italics"/>
                <a:cs typeface="Open Sans Italics"/>
                <a:sym typeface="Open Sans Italics"/>
              </a:rPr>
              <a:t>en</a:t>
            </a:r>
            <a:r>
              <a:rPr lang="en-US" sz="1049" i="1" dirty="0">
                <a:solidFill>
                  <a:srgbClr val="FFFFFF"/>
                </a:solidFill>
                <a:latin typeface="Open Sans Italics"/>
                <a:ea typeface="Open Sans Italics"/>
                <a:cs typeface="Open Sans Italics"/>
                <a:sym typeface="Open Sans Italics"/>
              </a:rPr>
              <a:t> droit </a:t>
            </a:r>
            <a:r>
              <a:rPr lang="en-US" sz="1049" i="1" dirty="0" err="1">
                <a:solidFill>
                  <a:srgbClr val="FFFFFF"/>
                </a:solidFill>
                <a:latin typeface="Open Sans Italics"/>
                <a:ea typeface="Open Sans Italics"/>
                <a:cs typeface="Open Sans Italics"/>
                <a:sym typeface="Open Sans Italics"/>
              </a:rPr>
              <a:t>privé</a:t>
            </a:r>
            <a:r>
              <a:rPr lang="en-US" sz="1049" i="1" dirty="0">
                <a:solidFill>
                  <a:srgbClr val="FFFFFF"/>
                </a:solidFill>
                <a:latin typeface="Open Sans Italics"/>
                <a:ea typeface="Open Sans Italics"/>
                <a:cs typeface="Open Sans Italics"/>
                <a:sym typeface="Open Sans Italics"/>
              </a:rPr>
              <a:t> à </a:t>
            </a:r>
            <a:r>
              <a:rPr lang="en-US" sz="1049" i="1" dirty="0" err="1">
                <a:solidFill>
                  <a:srgbClr val="FFFFFF"/>
                </a:solidFill>
                <a:latin typeface="Open Sans Italics"/>
                <a:ea typeface="Open Sans Italics"/>
                <a:cs typeface="Open Sans Italics"/>
                <a:sym typeface="Open Sans Italics"/>
              </a:rPr>
              <a:t>l’Université</a:t>
            </a:r>
            <a:r>
              <a:rPr lang="en-US" sz="1049" i="1" dirty="0">
                <a:solidFill>
                  <a:srgbClr val="FFFFFF"/>
                </a:solidFill>
                <a:latin typeface="Open Sans Italics"/>
                <a:ea typeface="Open Sans Italics"/>
                <a:cs typeface="Open Sans Italics"/>
                <a:sym typeface="Open Sans Italics"/>
              </a:rPr>
              <a:t> Toulouse </a:t>
            </a:r>
            <a:r>
              <a:rPr lang="en-US" sz="1049" i="1" dirty="0" err="1">
                <a:solidFill>
                  <a:srgbClr val="FFFFFF"/>
                </a:solidFill>
                <a:latin typeface="Open Sans Italics"/>
                <a:ea typeface="Open Sans Italics"/>
                <a:cs typeface="Open Sans Italics"/>
                <a:sym typeface="Open Sans Italics"/>
              </a:rPr>
              <a:t>Capitole</a:t>
            </a:r>
            <a:r>
              <a:rPr lang="en-US" sz="1049" i="1" dirty="0">
                <a:solidFill>
                  <a:srgbClr val="FFFFFF"/>
                </a:solidFill>
                <a:latin typeface="Open Sans Italics"/>
                <a:ea typeface="Open Sans Italics"/>
                <a:cs typeface="Open Sans Italics"/>
                <a:sym typeface="Open Sans Italics"/>
              </a:rPr>
              <a:t>, Vice-</a:t>
            </a:r>
            <a:r>
              <a:rPr lang="en-US" sz="1049" i="1" dirty="0" err="1">
                <a:solidFill>
                  <a:srgbClr val="FFFFFF"/>
                </a:solidFill>
                <a:latin typeface="Open Sans Italics"/>
                <a:ea typeface="Open Sans Italics"/>
                <a:cs typeface="Open Sans Italics"/>
                <a:sym typeface="Open Sans Italics"/>
              </a:rPr>
              <a:t>président</a:t>
            </a:r>
            <a:r>
              <a:rPr lang="en-US" sz="1049" i="1" dirty="0">
                <a:solidFill>
                  <a:srgbClr val="FFFFFF"/>
                </a:solidFill>
                <a:latin typeface="Open Sans Italics"/>
                <a:ea typeface="Open Sans Italics"/>
                <a:cs typeface="Open Sans Italics"/>
                <a:sym typeface="Open Sans Italics"/>
              </a:rPr>
              <a:t> de Toulouse-</a:t>
            </a:r>
            <a:r>
              <a:rPr lang="en-US" sz="1049" i="1" dirty="0" err="1">
                <a:solidFill>
                  <a:srgbClr val="FFFFFF"/>
                </a:solidFill>
                <a:latin typeface="Open Sans Italics"/>
                <a:ea typeface="Open Sans Italics"/>
                <a:cs typeface="Open Sans Italics"/>
                <a:sym typeface="Open Sans Italics"/>
              </a:rPr>
              <a:t>Métropole</a:t>
            </a:r>
            <a:endParaRPr lang="en-US" sz="1049" i="1" dirty="0">
              <a:solidFill>
                <a:srgbClr val="FFFFFF"/>
              </a:solidFill>
              <a:latin typeface="Open Sans Italics"/>
              <a:ea typeface="Open Sans Italics"/>
              <a:cs typeface="Open Sans Italics"/>
              <a:sym typeface="Open Sans Italics"/>
            </a:endParaRPr>
          </a:p>
          <a:p>
            <a:pPr marL="226693" lvl="1" indent="-113347" algn="just">
              <a:lnSpc>
                <a:spcPts val="1469"/>
              </a:lnSpc>
              <a:buFont typeface="Arial"/>
              <a:buChar char="•"/>
            </a:pPr>
            <a:r>
              <a:rPr lang="en-US" sz="1049" i="1" dirty="0">
                <a:solidFill>
                  <a:srgbClr val="FFFFFF"/>
                </a:solidFill>
                <a:latin typeface="Open Sans Italics"/>
                <a:ea typeface="Open Sans Italics"/>
                <a:cs typeface="Open Sans Italics"/>
                <a:sym typeface="Open Sans Italics"/>
              </a:rPr>
              <a:t>Pierre </a:t>
            </a:r>
            <a:r>
              <a:rPr lang="en-US" sz="1049" i="1" dirty="0" err="1">
                <a:solidFill>
                  <a:srgbClr val="FFFFFF"/>
                </a:solidFill>
                <a:latin typeface="Open Sans Italics"/>
                <a:ea typeface="Open Sans Italics"/>
                <a:cs typeface="Open Sans Italics"/>
                <a:sym typeface="Open Sans Italics"/>
              </a:rPr>
              <a:t>Esplugas-Labatut</a:t>
            </a:r>
            <a:r>
              <a:rPr lang="en-US" sz="1049" i="1" dirty="0">
                <a:solidFill>
                  <a:srgbClr val="FFFFFF"/>
                </a:solidFill>
                <a:latin typeface="Open Sans Italics"/>
                <a:ea typeface="Open Sans Italics"/>
                <a:cs typeface="Open Sans Italics"/>
                <a:sym typeface="Open Sans Italics"/>
              </a:rPr>
              <a:t>, </a:t>
            </a:r>
            <a:r>
              <a:rPr lang="en-US" sz="1049" i="1" dirty="0" err="1">
                <a:solidFill>
                  <a:srgbClr val="FFFFFF"/>
                </a:solidFill>
                <a:latin typeface="Open Sans Italics"/>
                <a:ea typeface="Open Sans Italics"/>
                <a:cs typeface="Open Sans Italics"/>
                <a:sym typeface="Open Sans Italics"/>
              </a:rPr>
              <a:t>Professeur</a:t>
            </a:r>
            <a:r>
              <a:rPr lang="en-US" sz="1049" i="1" dirty="0">
                <a:solidFill>
                  <a:srgbClr val="FFFFFF"/>
                </a:solidFill>
                <a:latin typeface="Open Sans Italics"/>
                <a:ea typeface="Open Sans Italics"/>
                <a:cs typeface="Open Sans Italics"/>
                <a:sym typeface="Open Sans Italics"/>
              </a:rPr>
              <a:t> de droit public à </a:t>
            </a:r>
            <a:r>
              <a:rPr lang="en-US" sz="1049" i="1" dirty="0" err="1">
                <a:solidFill>
                  <a:srgbClr val="FFFFFF"/>
                </a:solidFill>
                <a:latin typeface="Open Sans Italics"/>
                <a:ea typeface="Open Sans Italics"/>
                <a:cs typeface="Open Sans Italics"/>
                <a:sym typeface="Open Sans Italics"/>
              </a:rPr>
              <a:t>l’Université</a:t>
            </a:r>
            <a:r>
              <a:rPr lang="en-US" sz="1049" i="1" dirty="0">
                <a:solidFill>
                  <a:srgbClr val="FFFFFF"/>
                </a:solidFill>
                <a:latin typeface="Open Sans Italics"/>
                <a:ea typeface="Open Sans Italics"/>
                <a:cs typeface="Open Sans Italics"/>
                <a:sym typeface="Open Sans Italics"/>
              </a:rPr>
              <a:t> Toulouse </a:t>
            </a:r>
            <a:r>
              <a:rPr lang="en-US" sz="1049" i="1" dirty="0" err="1">
                <a:solidFill>
                  <a:srgbClr val="FFFFFF"/>
                </a:solidFill>
                <a:latin typeface="Open Sans Italics"/>
                <a:ea typeface="Open Sans Italics"/>
                <a:cs typeface="Open Sans Italics"/>
                <a:sym typeface="Open Sans Italics"/>
              </a:rPr>
              <a:t>Capitole</a:t>
            </a:r>
            <a:r>
              <a:rPr lang="en-US" sz="1049" i="1" dirty="0">
                <a:solidFill>
                  <a:srgbClr val="FFFFFF"/>
                </a:solidFill>
                <a:latin typeface="Open Sans Italics"/>
                <a:ea typeface="Open Sans Italics"/>
                <a:cs typeface="Open Sans Italics"/>
                <a:sym typeface="Open Sans Italics"/>
              </a:rPr>
              <a:t>, adjoint au maire de Toulouse </a:t>
            </a:r>
            <a:r>
              <a:rPr lang="en-US" sz="1049" i="1" dirty="0" err="1">
                <a:solidFill>
                  <a:srgbClr val="FFFFFF"/>
                </a:solidFill>
                <a:latin typeface="Open Sans Italics"/>
                <a:ea typeface="Open Sans Italics"/>
                <a:cs typeface="Open Sans Italics"/>
                <a:sym typeface="Open Sans Italics"/>
              </a:rPr>
              <a:t>en</a:t>
            </a:r>
            <a:r>
              <a:rPr lang="en-US" sz="1049" i="1" dirty="0">
                <a:solidFill>
                  <a:srgbClr val="FFFFFF"/>
                </a:solidFill>
                <a:latin typeface="Open Sans Italics"/>
                <a:ea typeface="Open Sans Italics"/>
                <a:cs typeface="Open Sans Italics"/>
                <a:sym typeface="Open Sans Italics"/>
              </a:rPr>
              <a:t> charge des </a:t>
            </a:r>
            <a:r>
              <a:rPr lang="en-US" sz="1049" i="1" dirty="0" err="1">
                <a:solidFill>
                  <a:srgbClr val="FFFFFF"/>
                </a:solidFill>
                <a:latin typeface="Open Sans Italics"/>
                <a:ea typeface="Open Sans Italics"/>
                <a:cs typeface="Open Sans Italics"/>
                <a:sym typeface="Open Sans Italics"/>
              </a:rPr>
              <a:t>Ressources</a:t>
            </a:r>
            <a:r>
              <a:rPr lang="en-US" sz="1049" i="1" dirty="0">
                <a:solidFill>
                  <a:srgbClr val="FFFFFF"/>
                </a:solidFill>
                <a:latin typeface="Open Sans Italics"/>
                <a:ea typeface="Open Sans Italics"/>
                <a:cs typeface="Open Sans Italics"/>
                <a:sym typeface="Open Sans Italics"/>
              </a:rPr>
              <a:t> humaine à la </a:t>
            </a:r>
            <a:r>
              <a:rPr lang="en-US" sz="1049" i="1" dirty="0" err="1">
                <a:solidFill>
                  <a:srgbClr val="FFFFFF"/>
                </a:solidFill>
                <a:latin typeface="Open Sans Italics"/>
                <a:ea typeface="Open Sans Italics"/>
                <a:cs typeface="Open Sans Italics"/>
                <a:sym typeface="Open Sans Italics"/>
              </a:rPr>
              <a:t>ville</a:t>
            </a:r>
            <a:r>
              <a:rPr lang="en-US" sz="1049" i="1" dirty="0">
                <a:solidFill>
                  <a:srgbClr val="FFFFFF"/>
                </a:solidFill>
                <a:latin typeface="Open Sans Italics"/>
                <a:ea typeface="Open Sans Italics"/>
                <a:cs typeface="Open Sans Italics"/>
                <a:sym typeface="Open Sans Italics"/>
              </a:rPr>
              <a:t> et à la </a:t>
            </a:r>
            <a:r>
              <a:rPr lang="en-US" sz="1049" i="1" dirty="0" err="1">
                <a:solidFill>
                  <a:srgbClr val="FFFFFF"/>
                </a:solidFill>
                <a:latin typeface="Open Sans Italics"/>
                <a:ea typeface="Open Sans Italics"/>
                <a:cs typeface="Open Sans Italics"/>
                <a:sym typeface="Open Sans Italics"/>
              </a:rPr>
              <a:t>Métropole</a:t>
            </a:r>
            <a:endParaRPr lang="en-US" sz="1049" i="1" dirty="0">
              <a:solidFill>
                <a:srgbClr val="FFFFFF"/>
              </a:solidFill>
              <a:latin typeface="Open Sans Italics"/>
              <a:ea typeface="Open Sans Italics"/>
              <a:cs typeface="Open Sans Italics"/>
              <a:sym typeface="Open Sans Italics"/>
            </a:endParaRPr>
          </a:p>
          <a:p>
            <a:pPr marL="226693" lvl="1" indent="-113347" algn="just">
              <a:lnSpc>
                <a:spcPts val="1469"/>
              </a:lnSpc>
              <a:buFont typeface="Arial"/>
              <a:buChar char="•"/>
            </a:pPr>
            <a:r>
              <a:rPr lang="en-US" sz="1049" i="1" dirty="0" err="1">
                <a:solidFill>
                  <a:srgbClr val="FFFFFF"/>
                </a:solidFill>
                <a:latin typeface="Open Sans Italics"/>
                <a:ea typeface="Open Sans Italics"/>
                <a:cs typeface="Open Sans Italics"/>
                <a:sym typeface="Open Sans Italics"/>
              </a:rPr>
              <a:t>Ludivine</a:t>
            </a:r>
            <a:r>
              <a:rPr lang="en-US" sz="1049" i="1" dirty="0">
                <a:solidFill>
                  <a:srgbClr val="FFFFFF"/>
                </a:solidFill>
                <a:latin typeface="Open Sans Italics"/>
                <a:ea typeface="Open Sans Italics"/>
                <a:cs typeface="Open Sans Italics"/>
                <a:sym typeface="Open Sans Italics"/>
              </a:rPr>
              <a:t> Clouzot, Maître de </a:t>
            </a:r>
            <a:r>
              <a:rPr lang="en-US" sz="1049" i="1" dirty="0" err="1">
                <a:solidFill>
                  <a:srgbClr val="FFFFFF"/>
                </a:solidFill>
                <a:latin typeface="Open Sans Italics"/>
                <a:ea typeface="Open Sans Italics"/>
                <a:cs typeface="Open Sans Italics"/>
                <a:sym typeface="Open Sans Italics"/>
              </a:rPr>
              <a:t>conférences</a:t>
            </a:r>
            <a:r>
              <a:rPr lang="en-US" sz="1049" i="1" dirty="0">
                <a:solidFill>
                  <a:srgbClr val="FFFFFF"/>
                </a:solidFill>
                <a:latin typeface="Open Sans Italics"/>
                <a:ea typeface="Open Sans Italics"/>
                <a:cs typeface="Open Sans Italics"/>
                <a:sym typeface="Open Sans Italics"/>
              </a:rPr>
              <a:t> </a:t>
            </a:r>
            <a:r>
              <a:rPr lang="en-US" sz="1049" i="1" dirty="0" err="1">
                <a:solidFill>
                  <a:srgbClr val="FFFFFF"/>
                </a:solidFill>
                <a:latin typeface="Open Sans Italics"/>
                <a:ea typeface="Open Sans Italics"/>
                <a:cs typeface="Open Sans Italics"/>
                <a:sym typeface="Open Sans Italics"/>
              </a:rPr>
              <a:t>en</a:t>
            </a:r>
            <a:r>
              <a:rPr lang="en-US" sz="1049" i="1" dirty="0">
                <a:solidFill>
                  <a:srgbClr val="FFFFFF"/>
                </a:solidFill>
                <a:latin typeface="Open Sans Italics"/>
                <a:ea typeface="Open Sans Italics"/>
                <a:cs typeface="Open Sans Italics"/>
                <a:sym typeface="Open Sans Italics"/>
              </a:rPr>
              <a:t> droit public, Université de Montpellier</a:t>
            </a:r>
          </a:p>
        </p:txBody>
      </p:sp>
      <p:sp>
        <p:nvSpPr>
          <p:cNvPr id="23" name="TextBox 23"/>
          <p:cNvSpPr txBox="1"/>
          <p:nvPr/>
        </p:nvSpPr>
        <p:spPr>
          <a:xfrm>
            <a:off x="5608004" y="5575070"/>
            <a:ext cx="4758932" cy="933681"/>
          </a:xfrm>
          <a:prstGeom prst="rect">
            <a:avLst/>
          </a:prstGeom>
        </p:spPr>
        <p:txBody>
          <a:bodyPr lIns="0" tIns="0" rIns="0" bIns="0" rtlCol="0" anchor="t">
            <a:spAutoFit/>
          </a:bodyPr>
          <a:lstStyle/>
          <a:p>
            <a:pPr algn="ctr">
              <a:lnSpc>
                <a:spcPts val="1470"/>
              </a:lnSpc>
            </a:pPr>
            <a:r>
              <a:rPr lang="en-US" sz="1050">
                <a:solidFill>
                  <a:srgbClr val="FFFFFF"/>
                </a:solidFill>
                <a:latin typeface="Work Sans"/>
                <a:ea typeface="Work Sans"/>
                <a:cs typeface="Work Sans"/>
                <a:sym typeface="Work Sans"/>
              </a:rPr>
              <a:t>Charles Froger, Maître de conférences en droit public, Université de Paris 1 Panthéon-Sorbonne</a:t>
            </a:r>
          </a:p>
          <a:p>
            <a:pPr algn="ctr">
              <a:lnSpc>
                <a:spcPts val="1470"/>
              </a:lnSpc>
            </a:pPr>
            <a:r>
              <a:rPr lang="en-US" sz="1050">
                <a:solidFill>
                  <a:srgbClr val="FFFFFF"/>
                </a:solidFill>
                <a:latin typeface="Work Sans"/>
                <a:ea typeface="Work Sans"/>
                <a:cs typeface="Work Sans"/>
                <a:sym typeface="Work Sans"/>
              </a:rPr>
              <a:t>Sébastien Ranc, Maître de conférences en droit privé, EDT - Université Toulouse Capitole</a:t>
            </a:r>
          </a:p>
          <a:p>
            <a:pPr algn="ctr">
              <a:lnSpc>
                <a:spcPts val="1672"/>
              </a:lnSpc>
            </a:pPr>
            <a:endParaRPr lang="en-US" sz="1050">
              <a:solidFill>
                <a:srgbClr val="FFFFFF"/>
              </a:solidFill>
              <a:latin typeface="Work Sans"/>
              <a:ea typeface="Work Sans"/>
              <a:cs typeface="Work Sans"/>
              <a:sym typeface="Work Sans"/>
            </a:endParaRPr>
          </a:p>
        </p:txBody>
      </p:sp>
      <p:sp>
        <p:nvSpPr>
          <p:cNvPr id="24" name="TextBox 24"/>
          <p:cNvSpPr txBox="1"/>
          <p:nvPr/>
        </p:nvSpPr>
        <p:spPr>
          <a:xfrm>
            <a:off x="5888746" y="3902350"/>
            <a:ext cx="4183523" cy="616553"/>
          </a:xfrm>
          <a:prstGeom prst="rect">
            <a:avLst/>
          </a:prstGeom>
        </p:spPr>
        <p:txBody>
          <a:bodyPr lIns="0" tIns="0" rIns="0" bIns="0" rtlCol="0" anchor="t">
            <a:spAutoFit/>
          </a:bodyPr>
          <a:lstStyle/>
          <a:p>
            <a:pPr algn="l">
              <a:lnSpc>
                <a:spcPts val="2370"/>
              </a:lnSpc>
            </a:pPr>
            <a:r>
              <a:rPr lang="en-US" sz="2521" spc="-105">
                <a:solidFill>
                  <a:srgbClr val="FFFFFF"/>
                </a:solidFill>
                <a:latin typeface="Canva Sans"/>
                <a:ea typeface="Canva Sans"/>
                <a:cs typeface="Canva Sans"/>
                <a:sym typeface="Canva Sans"/>
              </a:rPr>
              <a:t>Les accords collectifs dans la fonction publique </a:t>
            </a:r>
          </a:p>
        </p:txBody>
      </p:sp>
      <p:sp>
        <p:nvSpPr>
          <p:cNvPr id="25" name="TextBox 25"/>
          <p:cNvSpPr txBox="1"/>
          <p:nvPr/>
        </p:nvSpPr>
        <p:spPr>
          <a:xfrm>
            <a:off x="5888746" y="4661779"/>
            <a:ext cx="4630658" cy="430819"/>
          </a:xfrm>
          <a:prstGeom prst="rect">
            <a:avLst/>
          </a:prstGeom>
        </p:spPr>
        <p:txBody>
          <a:bodyPr lIns="0" tIns="0" rIns="0" bIns="0" rtlCol="0" anchor="t">
            <a:spAutoFit/>
          </a:bodyPr>
          <a:lstStyle/>
          <a:p>
            <a:pPr algn="l">
              <a:lnSpc>
                <a:spcPts val="1691"/>
              </a:lnSpc>
            </a:pPr>
            <a:r>
              <a:rPr lang="en-US" sz="1800" spc="-28">
                <a:solidFill>
                  <a:srgbClr val="FF002F"/>
                </a:solidFill>
                <a:latin typeface="DM Serif Display"/>
                <a:ea typeface="DM Serif Display"/>
                <a:cs typeface="DM Serif Display"/>
                <a:sym typeface="DM Serif Display"/>
              </a:rPr>
              <a:t>Approches croisées de droit du travail et de droit de la fonction publique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341238" y="-201939"/>
            <a:ext cx="4762" cy="8444083"/>
          </a:xfrm>
          <a:prstGeom prst="line">
            <a:avLst/>
          </a:prstGeom>
          <a:ln w="9525" cap="flat">
            <a:solidFill>
              <a:srgbClr val="FBF1F1"/>
            </a:solidFill>
            <a:prstDash val="solid"/>
            <a:headEnd type="none" w="sm" len="sm"/>
            <a:tailEnd type="none" w="sm" len="sm"/>
          </a:ln>
        </p:spPr>
      </p:sp>
      <p:sp>
        <p:nvSpPr>
          <p:cNvPr id="3" name="Freeform 3"/>
          <p:cNvSpPr/>
          <p:nvPr/>
        </p:nvSpPr>
        <p:spPr>
          <a:xfrm>
            <a:off x="3368939" y="1741834"/>
            <a:ext cx="3944597" cy="4076331"/>
          </a:xfrm>
          <a:custGeom>
            <a:avLst/>
            <a:gdLst/>
            <a:ahLst/>
            <a:cxnLst/>
            <a:rect l="l" t="t" r="r" b="b"/>
            <a:pathLst>
              <a:path w="3944597" h="4076331">
                <a:moveTo>
                  <a:pt x="0" y="0"/>
                </a:moveTo>
                <a:lnTo>
                  <a:pt x="3944597" y="0"/>
                </a:lnTo>
                <a:lnTo>
                  <a:pt x="3944597" y="4076332"/>
                </a:lnTo>
                <a:lnTo>
                  <a:pt x="0" y="4076332"/>
                </a:lnTo>
                <a:lnTo>
                  <a:pt x="0" y="0"/>
                </a:lnTo>
                <a:close/>
              </a:path>
            </a:pathLst>
          </a:custGeom>
          <a:blipFill>
            <a:blip r:embed="rId2">
              <a:alphaModFix amt="5000"/>
            </a:blip>
            <a:stretch>
              <a:fillRect/>
            </a:stretch>
          </a:blipFill>
        </p:spPr>
      </p:sp>
      <p:sp>
        <p:nvSpPr>
          <p:cNvPr id="4" name="TextBox 4"/>
          <p:cNvSpPr txBox="1"/>
          <p:nvPr/>
        </p:nvSpPr>
        <p:spPr>
          <a:xfrm>
            <a:off x="152743" y="124168"/>
            <a:ext cx="4977807" cy="6692289"/>
          </a:xfrm>
          <a:prstGeom prst="rect">
            <a:avLst/>
          </a:prstGeom>
        </p:spPr>
        <p:txBody>
          <a:bodyPr lIns="0" tIns="0" rIns="0" bIns="0" rtlCol="0" anchor="t">
            <a:spAutoFit/>
          </a:bodyPr>
          <a:lstStyle/>
          <a:p>
            <a:pPr algn="just">
              <a:lnSpc>
                <a:spcPts val="1540"/>
              </a:lnSpc>
            </a:pPr>
            <a:endParaRPr/>
          </a:p>
          <a:p>
            <a:pPr algn="ctr">
              <a:lnSpc>
                <a:spcPts val="2940"/>
              </a:lnSpc>
            </a:pPr>
            <a:r>
              <a:rPr lang="en-US" sz="2100">
                <a:solidFill>
                  <a:srgbClr val="DC0814"/>
                </a:solidFill>
                <a:latin typeface="Cal Sans"/>
                <a:ea typeface="Cal Sans"/>
                <a:cs typeface="Cal Sans"/>
                <a:sym typeface="Cal Sans"/>
              </a:rPr>
              <a:t>Programme </a:t>
            </a:r>
          </a:p>
          <a:p>
            <a:pPr algn="just">
              <a:lnSpc>
                <a:spcPts val="1120"/>
              </a:lnSpc>
            </a:pPr>
            <a:endParaRPr lang="en-US" sz="2100">
              <a:solidFill>
                <a:srgbClr val="DC0814"/>
              </a:solidFill>
              <a:latin typeface="Cal Sans"/>
              <a:ea typeface="Cal Sans"/>
              <a:cs typeface="Cal Sans"/>
              <a:sym typeface="Cal Sans"/>
            </a:endParaRPr>
          </a:p>
          <a:p>
            <a:pPr algn="just">
              <a:lnSpc>
                <a:spcPts val="1120"/>
              </a:lnSpc>
            </a:pPr>
            <a:endParaRPr lang="en-US" sz="2100">
              <a:solidFill>
                <a:srgbClr val="DC0814"/>
              </a:solidFill>
              <a:latin typeface="Cal Sans"/>
              <a:ea typeface="Cal Sans"/>
              <a:cs typeface="Cal Sans"/>
              <a:sym typeface="Cal Sans"/>
            </a:endParaRPr>
          </a:p>
          <a:p>
            <a:pPr algn="just">
              <a:lnSpc>
                <a:spcPts val="1120"/>
              </a:lnSpc>
            </a:pPr>
            <a:endParaRPr lang="en-US" sz="2100">
              <a:solidFill>
                <a:srgbClr val="DC0814"/>
              </a:solidFill>
              <a:latin typeface="Cal Sans"/>
              <a:ea typeface="Cal Sans"/>
              <a:cs typeface="Cal Sans"/>
              <a:sym typeface="Cal Sans"/>
            </a:endParaRPr>
          </a:p>
          <a:p>
            <a:pPr algn="just">
              <a:lnSpc>
                <a:spcPts val="1540"/>
              </a:lnSpc>
            </a:pPr>
            <a:r>
              <a:rPr lang="en-US" sz="1100" b="1">
                <a:solidFill>
                  <a:srgbClr val="DC0814"/>
                </a:solidFill>
                <a:latin typeface="Open Sans Bold"/>
                <a:ea typeface="Open Sans Bold"/>
                <a:cs typeface="Open Sans Bold"/>
                <a:sym typeface="Open Sans Bold"/>
              </a:rPr>
              <a:t>8h45 : Ouverture </a:t>
            </a:r>
          </a:p>
          <a:p>
            <a:pPr algn="just">
              <a:lnSpc>
                <a:spcPts val="1540"/>
              </a:lnSpc>
            </a:pPr>
            <a:endParaRPr lang="en-US" sz="1100" b="1">
              <a:solidFill>
                <a:srgbClr val="DC0814"/>
              </a:solidFill>
              <a:latin typeface="Open Sans Bold"/>
              <a:ea typeface="Open Sans Bold"/>
              <a:cs typeface="Open Sans Bold"/>
              <a:sym typeface="Open Sans Bold"/>
            </a:endParaRPr>
          </a:p>
          <a:p>
            <a:pPr algn="just">
              <a:lnSpc>
                <a:spcPts val="1540"/>
              </a:lnSpc>
            </a:pPr>
            <a:r>
              <a:rPr lang="en-US" sz="1100" i="1">
                <a:solidFill>
                  <a:srgbClr val="221656"/>
                </a:solidFill>
                <a:latin typeface="Open Sans Italics"/>
                <a:ea typeface="Open Sans Italics"/>
                <a:cs typeface="Open Sans Italics"/>
                <a:sym typeface="Open Sans Italics"/>
              </a:rPr>
              <a:t>Matthieu Poumarède, Professeur de droit privé, École de droit de Toulouse - Université Toulouse Capitole, Doyen de l’Ecole de droit de Toulouse</a:t>
            </a:r>
          </a:p>
          <a:p>
            <a:pPr algn="just">
              <a:lnSpc>
                <a:spcPts val="1540"/>
              </a:lnSpc>
            </a:pPr>
            <a:endParaRPr lang="en-US" sz="1100" i="1">
              <a:solidFill>
                <a:srgbClr val="221656"/>
              </a:solidFill>
              <a:latin typeface="Open Sans Italics"/>
              <a:ea typeface="Open Sans Italics"/>
              <a:cs typeface="Open Sans Italics"/>
              <a:sym typeface="Open Sans Italics"/>
            </a:endParaRPr>
          </a:p>
          <a:p>
            <a:pPr algn="just">
              <a:lnSpc>
                <a:spcPts val="1540"/>
              </a:lnSpc>
            </a:pPr>
            <a:r>
              <a:rPr lang="en-US" sz="1100" b="1">
                <a:solidFill>
                  <a:srgbClr val="DC0814"/>
                </a:solidFill>
                <a:latin typeface="Open Sans Bold"/>
                <a:ea typeface="Open Sans Bold"/>
                <a:cs typeface="Open Sans Bold"/>
                <a:sym typeface="Open Sans Bold"/>
              </a:rPr>
              <a:t>9h00 : Propos introductifs et présentation de la récolte des accords collectifs </a:t>
            </a:r>
          </a:p>
          <a:p>
            <a:pPr algn="just">
              <a:lnSpc>
                <a:spcPts val="1540"/>
              </a:lnSpc>
            </a:pPr>
            <a:endParaRPr lang="en-US" sz="1100" b="1">
              <a:solidFill>
                <a:srgbClr val="DC0814"/>
              </a:solidFill>
              <a:latin typeface="Open Sans Bold"/>
              <a:ea typeface="Open Sans Bold"/>
              <a:cs typeface="Open Sans Bold"/>
              <a:sym typeface="Open Sans Bold"/>
            </a:endParaRPr>
          </a:p>
          <a:p>
            <a:pPr algn="just">
              <a:lnSpc>
                <a:spcPts val="1540"/>
              </a:lnSpc>
            </a:pPr>
            <a:r>
              <a:rPr lang="en-US" sz="1100" i="1">
                <a:solidFill>
                  <a:srgbClr val="221656"/>
                </a:solidFill>
                <a:latin typeface="Open Sans Italics"/>
                <a:ea typeface="Open Sans Italics"/>
                <a:cs typeface="Open Sans Italics"/>
                <a:sym typeface="Open Sans Italics"/>
              </a:rPr>
              <a:t>Charles Froger, Maître de conférences en droit public, Université de Paris 1 Panthéon-Sorbonne </a:t>
            </a:r>
          </a:p>
          <a:p>
            <a:pPr algn="just">
              <a:lnSpc>
                <a:spcPts val="1540"/>
              </a:lnSpc>
            </a:pPr>
            <a:r>
              <a:rPr lang="en-US" sz="1100" i="1">
                <a:solidFill>
                  <a:srgbClr val="221656"/>
                </a:solidFill>
                <a:latin typeface="Open Sans Italics"/>
                <a:ea typeface="Open Sans Italics"/>
                <a:cs typeface="Open Sans Italics"/>
                <a:sym typeface="Open Sans Italics"/>
              </a:rPr>
              <a:t>Sébastien Ranc, Maître de conférences en droit privé, École de droit de Toulouse - Université Toulouse Capitole</a:t>
            </a:r>
          </a:p>
          <a:p>
            <a:pPr algn="just">
              <a:lnSpc>
                <a:spcPts val="1540"/>
              </a:lnSpc>
            </a:pPr>
            <a:endParaRPr lang="en-US" sz="1100" i="1">
              <a:solidFill>
                <a:srgbClr val="221656"/>
              </a:solidFill>
              <a:latin typeface="Open Sans Italics"/>
              <a:ea typeface="Open Sans Italics"/>
              <a:cs typeface="Open Sans Italics"/>
              <a:sym typeface="Open Sans Italics"/>
            </a:endParaRPr>
          </a:p>
          <a:p>
            <a:pPr algn="just">
              <a:lnSpc>
                <a:spcPts val="1540"/>
              </a:lnSpc>
            </a:pPr>
            <a:r>
              <a:rPr lang="en-US" sz="1100" b="1">
                <a:solidFill>
                  <a:srgbClr val="DC0814"/>
                </a:solidFill>
                <a:latin typeface="Open Sans Bold"/>
                <a:ea typeface="Open Sans Bold"/>
                <a:cs typeface="Open Sans Bold"/>
                <a:sym typeface="Open Sans Bold"/>
              </a:rPr>
              <a:t>9h20 : La force normative des accords collectifs dans la fonction publique</a:t>
            </a:r>
          </a:p>
          <a:p>
            <a:pPr algn="just">
              <a:lnSpc>
                <a:spcPts val="1540"/>
              </a:lnSpc>
            </a:pPr>
            <a:endParaRPr lang="en-US" sz="1100" b="1">
              <a:solidFill>
                <a:srgbClr val="DC0814"/>
              </a:solidFill>
              <a:latin typeface="Open Sans Bold"/>
              <a:ea typeface="Open Sans Bold"/>
              <a:cs typeface="Open Sans Bold"/>
              <a:sym typeface="Open Sans Bold"/>
            </a:endParaRPr>
          </a:p>
          <a:p>
            <a:pPr algn="just">
              <a:lnSpc>
                <a:spcPts val="1540"/>
              </a:lnSpc>
            </a:pPr>
            <a:r>
              <a:rPr lang="en-US" sz="1100" i="1">
                <a:solidFill>
                  <a:srgbClr val="221656"/>
                </a:solidFill>
                <a:latin typeface="Open Sans Italics"/>
                <a:ea typeface="Open Sans Italics"/>
                <a:cs typeface="Open Sans Italics"/>
                <a:sym typeface="Open Sans Italics"/>
              </a:rPr>
              <a:t>Fabrice Melleray, Professeur de droit public Sciences Po Paris</a:t>
            </a:r>
          </a:p>
          <a:p>
            <a:pPr algn="just">
              <a:lnSpc>
                <a:spcPts val="1540"/>
              </a:lnSpc>
            </a:pPr>
            <a:r>
              <a:rPr lang="en-US" sz="1100" i="1">
                <a:solidFill>
                  <a:srgbClr val="221656"/>
                </a:solidFill>
                <a:latin typeface="Open Sans Italics"/>
                <a:ea typeface="Open Sans Italics"/>
                <a:cs typeface="Open Sans Italics"/>
                <a:sym typeface="Open Sans Italics"/>
              </a:rPr>
              <a:t>Christophe Radé, Professeur de droit privé, Université de Bordeaux</a:t>
            </a:r>
          </a:p>
          <a:p>
            <a:pPr algn="just">
              <a:lnSpc>
                <a:spcPts val="1540"/>
              </a:lnSpc>
            </a:pPr>
            <a:endParaRPr lang="en-US" sz="1100" i="1">
              <a:solidFill>
                <a:srgbClr val="221656"/>
              </a:solidFill>
              <a:latin typeface="Open Sans Italics"/>
              <a:ea typeface="Open Sans Italics"/>
              <a:cs typeface="Open Sans Italics"/>
              <a:sym typeface="Open Sans Italics"/>
            </a:endParaRPr>
          </a:p>
          <a:p>
            <a:pPr algn="just">
              <a:lnSpc>
                <a:spcPts val="980"/>
              </a:lnSpc>
            </a:pPr>
            <a:endParaRPr lang="en-US" sz="1100" i="1">
              <a:solidFill>
                <a:srgbClr val="221656"/>
              </a:solidFill>
              <a:latin typeface="Open Sans Italics"/>
              <a:ea typeface="Open Sans Italics"/>
              <a:cs typeface="Open Sans Italics"/>
              <a:sym typeface="Open Sans Italics"/>
            </a:endParaRPr>
          </a:p>
          <a:p>
            <a:pPr algn="just">
              <a:lnSpc>
                <a:spcPts val="1540"/>
              </a:lnSpc>
            </a:pPr>
            <a:r>
              <a:rPr lang="en-US" sz="1100" b="1">
                <a:solidFill>
                  <a:srgbClr val="DC0814"/>
                </a:solidFill>
                <a:latin typeface="Open Sans Bold"/>
                <a:ea typeface="Open Sans Bold"/>
                <a:cs typeface="Open Sans Bold"/>
                <a:sym typeface="Open Sans Bold"/>
              </a:rPr>
              <a:t>9h40 : Discussion/Débat</a:t>
            </a:r>
          </a:p>
          <a:p>
            <a:pPr algn="just">
              <a:lnSpc>
                <a:spcPts val="1540"/>
              </a:lnSpc>
            </a:pPr>
            <a:r>
              <a:rPr lang="en-US" sz="1100" b="1">
                <a:solidFill>
                  <a:srgbClr val="DC0814"/>
                </a:solidFill>
                <a:latin typeface="Open Sans Bold"/>
                <a:ea typeface="Open Sans Bold"/>
                <a:cs typeface="Open Sans Bold"/>
                <a:sym typeface="Open Sans Bold"/>
              </a:rPr>
              <a:t>10h25 : Pause </a:t>
            </a:r>
          </a:p>
          <a:p>
            <a:pPr algn="just">
              <a:lnSpc>
                <a:spcPts val="1540"/>
              </a:lnSpc>
            </a:pPr>
            <a:endParaRPr lang="en-US" sz="1100" b="1">
              <a:solidFill>
                <a:srgbClr val="DC0814"/>
              </a:solidFill>
              <a:latin typeface="Open Sans Bold"/>
              <a:ea typeface="Open Sans Bold"/>
              <a:cs typeface="Open Sans Bold"/>
              <a:sym typeface="Open Sans Bold"/>
            </a:endParaRPr>
          </a:p>
          <a:p>
            <a:pPr algn="just">
              <a:lnSpc>
                <a:spcPts val="1540"/>
              </a:lnSpc>
            </a:pPr>
            <a:r>
              <a:rPr lang="en-US" sz="1100" b="1">
                <a:solidFill>
                  <a:srgbClr val="DC0814"/>
                </a:solidFill>
                <a:latin typeface="Open Sans Bold"/>
                <a:ea typeface="Open Sans Bold"/>
                <a:cs typeface="Open Sans Bold"/>
                <a:sym typeface="Open Sans Bold"/>
              </a:rPr>
              <a:t>10h40 : La conclusion de l’accord collectif (acteurs et niveaux de la négociation collective)</a:t>
            </a:r>
          </a:p>
          <a:p>
            <a:pPr algn="just">
              <a:lnSpc>
                <a:spcPts val="1540"/>
              </a:lnSpc>
            </a:pPr>
            <a:endParaRPr lang="en-US" sz="1100" b="1">
              <a:solidFill>
                <a:srgbClr val="DC0814"/>
              </a:solidFill>
              <a:latin typeface="Open Sans Bold"/>
              <a:ea typeface="Open Sans Bold"/>
              <a:cs typeface="Open Sans Bold"/>
              <a:sym typeface="Open Sans Bold"/>
            </a:endParaRPr>
          </a:p>
          <a:p>
            <a:pPr algn="just">
              <a:lnSpc>
                <a:spcPts val="1540"/>
              </a:lnSpc>
            </a:pPr>
            <a:r>
              <a:rPr lang="en-US" sz="1100" i="1">
                <a:solidFill>
                  <a:srgbClr val="221656"/>
                </a:solidFill>
                <a:latin typeface="Open Sans Italics"/>
                <a:ea typeface="Open Sans Italics"/>
                <a:cs typeface="Open Sans Italics"/>
                <a:sym typeface="Open Sans Italics"/>
              </a:rPr>
              <a:t>Gilles Auzero, Professeur de droit privé, Université de Bordeaux</a:t>
            </a:r>
          </a:p>
          <a:p>
            <a:pPr algn="just">
              <a:lnSpc>
                <a:spcPts val="1540"/>
              </a:lnSpc>
            </a:pPr>
            <a:r>
              <a:rPr lang="en-US" sz="1100" i="1">
                <a:solidFill>
                  <a:srgbClr val="221656"/>
                </a:solidFill>
                <a:latin typeface="Open Sans Italics"/>
                <a:ea typeface="Open Sans Italics"/>
                <a:cs typeface="Open Sans Italics"/>
                <a:sym typeface="Open Sans Italics"/>
              </a:rPr>
              <a:t>Jean-Philippe Ferreira, Professeur de droit public, Université de Bordeaux</a:t>
            </a:r>
          </a:p>
          <a:p>
            <a:pPr algn="just">
              <a:lnSpc>
                <a:spcPts val="1540"/>
              </a:lnSpc>
            </a:pPr>
            <a:endParaRPr lang="en-US" sz="1100" i="1">
              <a:solidFill>
                <a:srgbClr val="221656"/>
              </a:solidFill>
              <a:latin typeface="Open Sans Italics"/>
              <a:ea typeface="Open Sans Italics"/>
              <a:cs typeface="Open Sans Italics"/>
              <a:sym typeface="Open Sans Italics"/>
            </a:endParaRPr>
          </a:p>
          <a:p>
            <a:pPr algn="just">
              <a:lnSpc>
                <a:spcPts val="1540"/>
              </a:lnSpc>
            </a:pPr>
            <a:endParaRPr lang="en-US" sz="1100" i="1">
              <a:solidFill>
                <a:srgbClr val="221656"/>
              </a:solidFill>
              <a:latin typeface="Open Sans Italics"/>
              <a:ea typeface="Open Sans Italics"/>
              <a:cs typeface="Open Sans Italics"/>
              <a:sym typeface="Open Sans Italics"/>
            </a:endParaRPr>
          </a:p>
        </p:txBody>
      </p:sp>
      <p:sp>
        <p:nvSpPr>
          <p:cNvPr id="5" name="TextBox 5"/>
          <p:cNvSpPr txBox="1"/>
          <p:nvPr/>
        </p:nvSpPr>
        <p:spPr>
          <a:xfrm>
            <a:off x="5565953" y="331270"/>
            <a:ext cx="4842020" cy="6049009"/>
          </a:xfrm>
          <a:prstGeom prst="rect">
            <a:avLst/>
          </a:prstGeom>
        </p:spPr>
        <p:txBody>
          <a:bodyPr lIns="0" tIns="0" rIns="0" bIns="0" rtlCol="0" anchor="t">
            <a:spAutoFit/>
          </a:bodyPr>
          <a:lstStyle/>
          <a:p>
            <a:pPr algn="just">
              <a:lnSpc>
                <a:spcPts val="1540"/>
              </a:lnSpc>
            </a:pPr>
            <a:endParaRPr/>
          </a:p>
          <a:p>
            <a:pPr algn="just">
              <a:lnSpc>
                <a:spcPts val="1540"/>
              </a:lnSpc>
            </a:pPr>
            <a:r>
              <a:rPr lang="en-US" sz="1100" b="1">
                <a:solidFill>
                  <a:srgbClr val="DC0814"/>
                </a:solidFill>
                <a:latin typeface="Open Sans Bold"/>
                <a:ea typeface="Open Sans Bold"/>
                <a:cs typeface="Open Sans Bold"/>
                <a:sym typeface="Open Sans Bold"/>
              </a:rPr>
              <a:t>11h00 : L’exécution de l’accord collectif</a:t>
            </a:r>
          </a:p>
          <a:p>
            <a:pPr algn="just">
              <a:lnSpc>
                <a:spcPts val="1540"/>
              </a:lnSpc>
            </a:pPr>
            <a:endParaRPr lang="en-US" sz="1100" b="1">
              <a:solidFill>
                <a:srgbClr val="DC0814"/>
              </a:solidFill>
              <a:latin typeface="Open Sans Bold"/>
              <a:ea typeface="Open Sans Bold"/>
              <a:cs typeface="Open Sans Bold"/>
              <a:sym typeface="Open Sans Bold"/>
            </a:endParaRPr>
          </a:p>
          <a:p>
            <a:pPr algn="just">
              <a:lnSpc>
                <a:spcPts val="1540"/>
              </a:lnSpc>
            </a:pPr>
            <a:r>
              <a:rPr lang="en-US" sz="1100" i="1">
                <a:solidFill>
                  <a:srgbClr val="221656"/>
                </a:solidFill>
                <a:latin typeface="Open Sans Italics"/>
                <a:ea typeface="Open Sans Italics"/>
                <a:cs typeface="Open Sans Italics"/>
                <a:sym typeface="Open Sans Italics"/>
              </a:rPr>
              <a:t>Maëlie Labarthe, Maître de conférences en droit privé, École de droit de Toulouse - Université Toulouse Capitole</a:t>
            </a:r>
          </a:p>
          <a:p>
            <a:pPr algn="just">
              <a:lnSpc>
                <a:spcPts val="1540"/>
              </a:lnSpc>
            </a:pPr>
            <a:r>
              <a:rPr lang="en-US" sz="1100" i="1">
                <a:solidFill>
                  <a:srgbClr val="221656"/>
                </a:solidFill>
                <a:latin typeface="Open Sans Italics"/>
                <a:ea typeface="Open Sans Italics"/>
                <a:cs typeface="Open Sans Italics"/>
                <a:sym typeface="Open Sans Italics"/>
              </a:rPr>
              <a:t>Valentin Vince, Maître de conférences en droit public, co-directeur du LEJEP, CY Cergy Paris Université</a:t>
            </a:r>
          </a:p>
          <a:p>
            <a:pPr algn="just">
              <a:lnSpc>
                <a:spcPts val="1540"/>
              </a:lnSpc>
            </a:pPr>
            <a:endParaRPr lang="en-US" sz="1100" i="1">
              <a:solidFill>
                <a:srgbClr val="221656"/>
              </a:solidFill>
              <a:latin typeface="Open Sans Italics"/>
              <a:ea typeface="Open Sans Italics"/>
              <a:cs typeface="Open Sans Italics"/>
              <a:sym typeface="Open Sans Italics"/>
            </a:endParaRPr>
          </a:p>
          <a:p>
            <a:pPr algn="just">
              <a:lnSpc>
                <a:spcPts val="1540"/>
              </a:lnSpc>
            </a:pPr>
            <a:r>
              <a:rPr lang="en-US" sz="1100" b="1">
                <a:solidFill>
                  <a:srgbClr val="DC0814"/>
                </a:solidFill>
                <a:latin typeface="Open Sans Bold"/>
                <a:ea typeface="Open Sans Bold"/>
                <a:cs typeface="Open Sans Bold"/>
                <a:sym typeface="Open Sans Bold"/>
              </a:rPr>
              <a:t>11h20 : Discussion/Débat</a:t>
            </a:r>
          </a:p>
          <a:p>
            <a:pPr algn="just">
              <a:lnSpc>
                <a:spcPts val="1540"/>
              </a:lnSpc>
            </a:pPr>
            <a:r>
              <a:rPr lang="en-US" sz="1100" b="1">
                <a:solidFill>
                  <a:srgbClr val="DC0814"/>
                </a:solidFill>
                <a:latin typeface="Open Sans Bold"/>
                <a:ea typeface="Open Sans Bold"/>
                <a:cs typeface="Open Sans Bold"/>
                <a:sym typeface="Open Sans Bold"/>
              </a:rPr>
              <a:t>12h00 : Pause déjeuner </a:t>
            </a:r>
          </a:p>
          <a:p>
            <a:pPr algn="just">
              <a:lnSpc>
                <a:spcPts val="1540"/>
              </a:lnSpc>
            </a:pPr>
            <a:endParaRPr lang="en-US" sz="1100" b="1">
              <a:solidFill>
                <a:srgbClr val="DC0814"/>
              </a:solidFill>
              <a:latin typeface="Open Sans Bold"/>
              <a:ea typeface="Open Sans Bold"/>
              <a:cs typeface="Open Sans Bold"/>
              <a:sym typeface="Open Sans Bold"/>
            </a:endParaRPr>
          </a:p>
          <a:p>
            <a:pPr algn="just">
              <a:lnSpc>
                <a:spcPts val="1540"/>
              </a:lnSpc>
            </a:pPr>
            <a:r>
              <a:rPr lang="en-US" sz="1100" b="1">
                <a:solidFill>
                  <a:srgbClr val="DC0814"/>
                </a:solidFill>
                <a:latin typeface="Open Sans Bold"/>
                <a:ea typeface="Open Sans Bold"/>
                <a:cs typeface="Open Sans Bold"/>
                <a:sym typeface="Open Sans Bold"/>
              </a:rPr>
              <a:t>13h40 : Les concours entre accords collectifs</a:t>
            </a:r>
          </a:p>
          <a:p>
            <a:pPr algn="just">
              <a:lnSpc>
                <a:spcPts val="1540"/>
              </a:lnSpc>
            </a:pPr>
            <a:endParaRPr lang="en-US" sz="1100" b="1">
              <a:solidFill>
                <a:srgbClr val="DC0814"/>
              </a:solidFill>
              <a:latin typeface="Open Sans Bold"/>
              <a:ea typeface="Open Sans Bold"/>
              <a:cs typeface="Open Sans Bold"/>
              <a:sym typeface="Open Sans Bold"/>
            </a:endParaRPr>
          </a:p>
          <a:p>
            <a:pPr algn="just">
              <a:lnSpc>
                <a:spcPts val="1540"/>
              </a:lnSpc>
            </a:pPr>
            <a:r>
              <a:rPr lang="en-US" sz="1100" i="1">
                <a:solidFill>
                  <a:srgbClr val="221656"/>
                </a:solidFill>
                <a:latin typeface="Open Sans Italics"/>
                <a:ea typeface="Open Sans Italics"/>
                <a:cs typeface="Open Sans Italics"/>
                <a:sym typeface="Open Sans Italics"/>
              </a:rPr>
              <a:t>Gwennhaël François, Professeur de droit privé, Université Clermont Auvergne </a:t>
            </a:r>
          </a:p>
          <a:p>
            <a:pPr algn="just">
              <a:lnSpc>
                <a:spcPts val="1540"/>
              </a:lnSpc>
            </a:pPr>
            <a:r>
              <a:rPr lang="en-US" sz="1100" i="1">
                <a:solidFill>
                  <a:srgbClr val="221656"/>
                </a:solidFill>
                <a:latin typeface="Open Sans Italics"/>
                <a:ea typeface="Open Sans Italics"/>
                <a:cs typeface="Open Sans Italics"/>
                <a:sym typeface="Open Sans Italics"/>
              </a:rPr>
              <a:t>Elise Fraysse, Professeure de droit public, Université Clermont-Auvergne</a:t>
            </a:r>
          </a:p>
          <a:p>
            <a:pPr algn="just">
              <a:lnSpc>
                <a:spcPts val="1540"/>
              </a:lnSpc>
            </a:pPr>
            <a:endParaRPr lang="en-US" sz="1100" i="1">
              <a:solidFill>
                <a:srgbClr val="221656"/>
              </a:solidFill>
              <a:latin typeface="Open Sans Italics"/>
              <a:ea typeface="Open Sans Italics"/>
              <a:cs typeface="Open Sans Italics"/>
              <a:sym typeface="Open Sans Italics"/>
            </a:endParaRPr>
          </a:p>
          <a:p>
            <a:pPr algn="just">
              <a:lnSpc>
                <a:spcPts val="1540"/>
              </a:lnSpc>
            </a:pPr>
            <a:r>
              <a:rPr lang="en-US" sz="1100" b="1">
                <a:solidFill>
                  <a:srgbClr val="DC0814"/>
                </a:solidFill>
                <a:latin typeface="Open Sans Bold"/>
                <a:ea typeface="Open Sans Bold"/>
                <a:cs typeface="Open Sans Bold"/>
                <a:sym typeface="Open Sans Bold"/>
              </a:rPr>
              <a:t>14h00 : Focus sur les accords collectifs relatifs à la protection sociale complémentaire dans la fonction publique </a:t>
            </a:r>
          </a:p>
          <a:p>
            <a:pPr algn="just">
              <a:lnSpc>
                <a:spcPts val="1540"/>
              </a:lnSpc>
            </a:pPr>
            <a:endParaRPr lang="en-US" sz="1100" b="1">
              <a:solidFill>
                <a:srgbClr val="DC0814"/>
              </a:solidFill>
              <a:latin typeface="Open Sans Bold"/>
              <a:ea typeface="Open Sans Bold"/>
              <a:cs typeface="Open Sans Bold"/>
              <a:sym typeface="Open Sans Bold"/>
            </a:endParaRPr>
          </a:p>
          <a:p>
            <a:pPr algn="just">
              <a:lnSpc>
                <a:spcPts val="1540"/>
              </a:lnSpc>
            </a:pPr>
            <a:r>
              <a:rPr lang="en-US" sz="1100" i="1">
                <a:solidFill>
                  <a:srgbClr val="221656"/>
                </a:solidFill>
                <a:latin typeface="Open Sans Italics"/>
                <a:ea typeface="Open Sans Italics"/>
                <a:cs typeface="Open Sans Italics"/>
                <a:sym typeface="Open Sans Italics"/>
              </a:rPr>
              <a:t>Carole Dupouey, Maître de conférences en droit privé, École de droit de Toulouse - Université Toulouse Capitole</a:t>
            </a:r>
          </a:p>
          <a:p>
            <a:pPr algn="just">
              <a:lnSpc>
                <a:spcPts val="1540"/>
              </a:lnSpc>
            </a:pPr>
            <a:r>
              <a:rPr lang="en-US" sz="1100" i="1">
                <a:solidFill>
                  <a:srgbClr val="221656"/>
                </a:solidFill>
                <a:latin typeface="Open Sans Italics"/>
                <a:ea typeface="Open Sans Italics"/>
                <a:cs typeface="Open Sans Italics"/>
                <a:sym typeface="Open Sans Italics"/>
              </a:rPr>
              <a:t>Luc de Montvalon, Maître de conférences en droit privé, Institut national université Champollion</a:t>
            </a:r>
          </a:p>
          <a:p>
            <a:pPr algn="just">
              <a:lnSpc>
                <a:spcPts val="1540"/>
              </a:lnSpc>
            </a:pPr>
            <a:endParaRPr lang="en-US" sz="1100" i="1">
              <a:solidFill>
                <a:srgbClr val="221656"/>
              </a:solidFill>
              <a:latin typeface="Open Sans Italics"/>
              <a:ea typeface="Open Sans Italics"/>
              <a:cs typeface="Open Sans Italics"/>
              <a:sym typeface="Open Sans Italics"/>
            </a:endParaRPr>
          </a:p>
          <a:p>
            <a:pPr algn="just">
              <a:lnSpc>
                <a:spcPts val="1540"/>
              </a:lnSpc>
            </a:pPr>
            <a:r>
              <a:rPr lang="en-US" sz="1100" b="1">
                <a:solidFill>
                  <a:srgbClr val="DC0814"/>
                </a:solidFill>
                <a:latin typeface="Open Sans Bold"/>
                <a:ea typeface="Open Sans Bold"/>
                <a:cs typeface="Open Sans Bold"/>
                <a:sym typeface="Open Sans Bold"/>
              </a:rPr>
              <a:t>14h20 : Le contentieux des accords collectifs</a:t>
            </a:r>
          </a:p>
          <a:p>
            <a:pPr algn="just">
              <a:lnSpc>
                <a:spcPts val="1540"/>
              </a:lnSpc>
            </a:pPr>
            <a:endParaRPr lang="en-US" sz="1100" b="1">
              <a:solidFill>
                <a:srgbClr val="DC0814"/>
              </a:solidFill>
              <a:latin typeface="Open Sans Bold"/>
              <a:ea typeface="Open Sans Bold"/>
              <a:cs typeface="Open Sans Bold"/>
              <a:sym typeface="Open Sans Bold"/>
            </a:endParaRPr>
          </a:p>
          <a:p>
            <a:pPr algn="just">
              <a:lnSpc>
                <a:spcPts val="1540"/>
              </a:lnSpc>
            </a:pPr>
            <a:r>
              <a:rPr lang="en-US" sz="1100" i="1">
                <a:solidFill>
                  <a:srgbClr val="221656"/>
                </a:solidFill>
                <a:latin typeface="Open Sans Italics"/>
                <a:ea typeface="Open Sans Italics"/>
                <a:cs typeface="Open Sans Italics"/>
                <a:sym typeface="Open Sans Italics"/>
              </a:rPr>
              <a:t>Lucas Bento de Carvalho, Professeur de droit privé, Université de Montpellier </a:t>
            </a:r>
          </a:p>
          <a:p>
            <a:pPr algn="just">
              <a:lnSpc>
                <a:spcPts val="1540"/>
              </a:lnSpc>
            </a:pPr>
            <a:r>
              <a:rPr lang="en-US" sz="1100" i="1">
                <a:solidFill>
                  <a:srgbClr val="221656"/>
                </a:solidFill>
                <a:latin typeface="Open Sans Italics"/>
                <a:ea typeface="Open Sans Italics"/>
                <a:cs typeface="Open Sans Italics"/>
                <a:sym typeface="Open Sans Italics"/>
              </a:rPr>
              <a:t>Jérémy Bousquet, Maître de conférences HDR en droit public, Nîmes Université</a:t>
            </a:r>
          </a:p>
          <a:p>
            <a:pPr algn="just">
              <a:lnSpc>
                <a:spcPts val="1260"/>
              </a:lnSpc>
            </a:pPr>
            <a:endParaRPr lang="en-US" sz="1100" i="1">
              <a:solidFill>
                <a:srgbClr val="221656"/>
              </a:solidFill>
              <a:latin typeface="Open Sans Italics"/>
              <a:ea typeface="Open Sans Italics"/>
              <a:cs typeface="Open Sans Italics"/>
              <a:sym typeface="Open Sans Italics"/>
            </a:endParaRPr>
          </a:p>
          <a:p>
            <a:pPr algn="just">
              <a:lnSpc>
                <a:spcPts val="1540"/>
              </a:lnSpc>
            </a:pPr>
            <a:r>
              <a:rPr lang="en-US" sz="1100" b="1">
                <a:solidFill>
                  <a:srgbClr val="DC0814"/>
                </a:solidFill>
                <a:latin typeface="Open Sans Bold"/>
                <a:ea typeface="Open Sans Bold"/>
                <a:cs typeface="Open Sans Bold"/>
                <a:sym typeface="Open Sans Bold"/>
              </a:rPr>
              <a:t>14h40 : Discussion/Débat</a:t>
            </a:r>
          </a:p>
          <a:p>
            <a:pPr algn="just">
              <a:lnSpc>
                <a:spcPts val="1540"/>
              </a:lnSpc>
            </a:pPr>
            <a:endParaRPr lang="en-US" sz="1100" b="1">
              <a:solidFill>
                <a:srgbClr val="DC0814"/>
              </a:solidFill>
              <a:latin typeface="Open Sans Bold"/>
              <a:ea typeface="Open Sans Bold"/>
              <a:cs typeface="Open Sans Bold"/>
              <a:sym typeface="Open Sans Bold"/>
            </a:endParaRPr>
          </a:p>
          <a:p>
            <a:pPr algn="just">
              <a:lnSpc>
                <a:spcPts val="1540"/>
              </a:lnSpc>
            </a:pPr>
            <a:r>
              <a:rPr lang="en-US" sz="1100" b="1">
                <a:solidFill>
                  <a:srgbClr val="DC0814"/>
                </a:solidFill>
                <a:latin typeface="Open Sans Bold"/>
                <a:ea typeface="Open Sans Bold"/>
                <a:cs typeface="Open Sans Bold"/>
                <a:sym typeface="Open Sans Bold"/>
              </a:rPr>
              <a:t>15h30/16h00 – Fin des travaux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2F"/>
        </a:solidFill>
        <a:effectLst/>
      </p:bgPr>
    </p:bg>
    <p:spTree>
      <p:nvGrpSpPr>
        <p:cNvPr id="1" name=""/>
        <p:cNvGrpSpPr/>
        <p:nvPr/>
      </p:nvGrpSpPr>
      <p:grpSpPr>
        <a:xfrm>
          <a:off x="0" y="0"/>
          <a:ext cx="0" cy="0"/>
          <a:chOff x="0" y="0"/>
          <a:chExt cx="0" cy="0"/>
        </a:xfrm>
      </p:grpSpPr>
      <p:sp>
        <p:nvSpPr>
          <p:cNvPr id="2" name="AutoShape 2"/>
          <p:cNvSpPr/>
          <p:nvPr/>
        </p:nvSpPr>
        <p:spPr>
          <a:xfrm>
            <a:off x="5341238" y="-201939"/>
            <a:ext cx="4762" cy="8444083"/>
          </a:xfrm>
          <a:prstGeom prst="line">
            <a:avLst/>
          </a:prstGeom>
          <a:ln w="9525" cap="flat">
            <a:solidFill>
              <a:srgbClr val="E72323"/>
            </a:solidFill>
            <a:prstDash val="solid"/>
            <a:headEnd type="none" w="sm" len="sm"/>
            <a:tailEnd type="none" w="sm" len="sm"/>
          </a:ln>
        </p:spPr>
      </p:sp>
      <p:sp>
        <p:nvSpPr>
          <p:cNvPr id="3" name="Freeform 3"/>
          <p:cNvSpPr/>
          <p:nvPr/>
        </p:nvSpPr>
        <p:spPr>
          <a:xfrm>
            <a:off x="5961188" y="-102005"/>
            <a:ext cx="4921795" cy="3279146"/>
          </a:xfrm>
          <a:custGeom>
            <a:avLst/>
            <a:gdLst/>
            <a:ahLst/>
            <a:cxnLst/>
            <a:rect l="l" t="t" r="r" b="b"/>
            <a:pathLst>
              <a:path w="4921795" h="3279146">
                <a:moveTo>
                  <a:pt x="0" y="0"/>
                </a:moveTo>
                <a:lnTo>
                  <a:pt x="4921795" y="0"/>
                </a:lnTo>
                <a:lnTo>
                  <a:pt x="4921795" y="3279146"/>
                </a:lnTo>
                <a:lnTo>
                  <a:pt x="0" y="3279146"/>
                </a:lnTo>
                <a:lnTo>
                  <a:pt x="0" y="0"/>
                </a:lnTo>
                <a:close/>
              </a:path>
            </a:pathLst>
          </a:custGeom>
          <a:blipFill>
            <a:blip r:embed="rId2"/>
            <a:stretch>
              <a:fillRect/>
            </a:stretch>
          </a:blipFill>
        </p:spPr>
      </p:sp>
      <p:sp>
        <p:nvSpPr>
          <p:cNvPr id="4" name="Freeform 4"/>
          <p:cNvSpPr/>
          <p:nvPr/>
        </p:nvSpPr>
        <p:spPr>
          <a:xfrm rot="-10800000">
            <a:off x="5863644" y="0"/>
            <a:ext cx="4828356" cy="3690590"/>
          </a:xfrm>
          <a:custGeom>
            <a:avLst/>
            <a:gdLst/>
            <a:ahLst/>
            <a:cxnLst/>
            <a:rect l="l" t="t" r="r" b="b"/>
            <a:pathLst>
              <a:path w="4828356" h="3690590">
                <a:moveTo>
                  <a:pt x="0" y="0"/>
                </a:moveTo>
                <a:lnTo>
                  <a:pt x="4828356" y="0"/>
                </a:lnTo>
                <a:lnTo>
                  <a:pt x="4828356" y="3690590"/>
                </a:lnTo>
                <a:lnTo>
                  <a:pt x="0" y="3690590"/>
                </a:lnTo>
                <a:lnTo>
                  <a:pt x="0" y="0"/>
                </a:lnTo>
                <a:close/>
              </a:path>
            </a:pathLst>
          </a:custGeom>
          <a:blipFill>
            <a:blip r:embed="rId3"/>
            <a:stretch>
              <a:fillRect l="-77616" t="-2422" r="-119342" b="-116112"/>
            </a:stretch>
          </a:blipFill>
        </p:spPr>
      </p:sp>
      <p:grpSp>
        <p:nvGrpSpPr>
          <p:cNvPr id="5" name="Group 5"/>
          <p:cNvGrpSpPr/>
          <p:nvPr/>
        </p:nvGrpSpPr>
        <p:grpSpPr>
          <a:xfrm>
            <a:off x="5961188" y="5075100"/>
            <a:ext cx="2801524" cy="854101"/>
            <a:chOff x="0" y="0"/>
            <a:chExt cx="3735366" cy="1138801"/>
          </a:xfrm>
        </p:grpSpPr>
        <p:grpSp>
          <p:nvGrpSpPr>
            <p:cNvPr id="6" name="Group 6"/>
            <p:cNvGrpSpPr/>
            <p:nvPr/>
          </p:nvGrpSpPr>
          <p:grpSpPr>
            <a:xfrm>
              <a:off x="505942" y="0"/>
              <a:ext cx="3229424" cy="434877"/>
              <a:chOff x="0" y="0"/>
              <a:chExt cx="1309383" cy="176323"/>
            </a:xfrm>
          </p:grpSpPr>
          <p:sp>
            <p:nvSpPr>
              <p:cNvPr id="7" name="Freeform 7"/>
              <p:cNvSpPr/>
              <p:nvPr/>
            </p:nvSpPr>
            <p:spPr>
              <a:xfrm>
                <a:off x="0" y="0"/>
                <a:ext cx="1309383" cy="176323"/>
              </a:xfrm>
              <a:custGeom>
                <a:avLst/>
                <a:gdLst/>
                <a:ahLst/>
                <a:cxnLst/>
                <a:rect l="l" t="t" r="r" b="b"/>
                <a:pathLst>
                  <a:path w="1309383" h="176323">
                    <a:moveTo>
                      <a:pt x="22375" y="0"/>
                    </a:moveTo>
                    <a:lnTo>
                      <a:pt x="1287008" y="0"/>
                    </a:lnTo>
                    <a:cubicBezTo>
                      <a:pt x="1299366" y="0"/>
                      <a:pt x="1309383" y="10018"/>
                      <a:pt x="1309383" y="22375"/>
                    </a:cubicBezTo>
                    <a:lnTo>
                      <a:pt x="1309383" y="153948"/>
                    </a:lnTo>
                    <a:cubicBezTo>
                      <a:pt x="1309383" y="166305"/>
                      <a:pt x="1299366" y="176323"/>
                      <a:pt x="1287008" y="176323"/>
                    </a:cubicBezTo>
                    <a:lnTo>
                      <a:pt x="22375" y="176323"/>
                    </a:lnTo>
                    <a:cubicBezTo>
                      <a:pt x="10018" y="176323"/>
                      <a:pt x="0" y="166305"/>
                      <a:pt x="0" y="153948"/>
                    </a:cubicBezTo>
                    <a:lnTo>
                      <a:pt x="0" y="22375"/>
                    </a:lnTo>
                    <a:cubicBezTo>
                      <a:pt x="0" y="10018"/>
                      <a:pt x="10018" y="0"/>
                      <a:pt x="22375" y="0"/>
                    </a:cubicBezTo>
                    <a:close/>
                  </a:path>
                </a:pathLst>
              </a:custGeom>
              <a:ln w="19050" cap="sq">
                <a:solidFill>
                  <a:srgbClr val="FFFFFF"/>
                </a:solidFill>
                <a:prstDash val="solid"/>
                <a:miter/>
              </a:ln>
            </p:spPr>
          </p:sp>
          <p:sp>
            <p:nvSpPr>
              <p:cNvPr id="8" name="TextBox 8"/>
              <p:cNvSpPr txBox="1"/>
              <p:nvPr/>
            </p:nvSpPr>
            <p:spPr>
              <a:xfrm>
                <a:off x="0" y="0"/>
                <a:ext cx="1309383" cy="176323"/>
              </a:xfrm>
              <a:prstGeom prst="rect">
                <a:avLst/>
              </a:prstGeom>
            </p:spPr>
            <p:txBody>
              <a:bodyPr lIns="33676" tIns="33676" rIns="33676" bIns="33676" rtlCol="0" anchor="ctr"/>
              <a:lstStyle/>
              <a:p>
                <a:pPr algn="ctr">
                  <a:lnSpc>
                    <a:spcPts val="1272"/>
                  </a:lnSpc>
                </a:pPr>
                <a:r>
                  <a:rPr lang="en-US" sz="1060" b="1">
                    <a:solidFill>
                      <a:srgbClr val="FFFFFF"/>
                    </a:solidFill>
                    <a:latin typeface="DM Sans Bold"/>
                    <a:ea typeface="DM Sans Bold"/>
                    <a:cs typeface="DM Sans Bold"/>
                    <a:sym typeface="DM Sans Bold"/>
                  </a:rPr>
                  <a:t>11 juin 2026 . 8h45 - 16h00</a:t>
                </a:r>
              </a:p>
            </p:txBody>
          </p:sp>
        </p:grpSp>
        <p:grpSp>
          <p:nvGrpSpPr>
            <p:cNvPr id="9" name="Group 9"/>
            <p:cNvGrpSpPr/>
            <p:nvPr/>
          </p:nvGrpSpPr>
          <p:grpSpPr>
            <a:xfrm>
              <a:off x="505942" y="559991"/>
              <a:ext cx="3229424" cy="578810"/>
              <a:chOff x="0" y="0"/>
              <a:chExt cx="1309383" cy="234681"/>
            </a:xfrm>
          </p:grpSpPr>
          <p:sp>
            <p:nvSpPr>
              <p:cNvPr id="10" name="Freeform 10"/>
              <p:cNvSpPr/>
              <p:nvPr/>
            </p:nvSpPr>
            <p:spPr>
              <a:xfrm>
                <a:off x="0" y="0"/>
                <a:ext cx="1309383" cy="234681"/>
              </a:xfrm>
              <a:custGeom>
                <a:avLst/>
                <a:gdLst/>
                <a:ahLst/>
                <a:cxnLst/>
                <a:rect l="l" t="t" r="r" b="b"/>
                <a:pathLst>
                  <a:path w="1309383" h="234681">
                    <a:moveTo>
                      <a:pt x="22375" y="0"/>
                    </a:moveTo>
                    <a:lnTo>
                      <a:pt x="1287008" y="0"/>
                    </a:lnTo>
                    <a:cubicBezTo>
                      <a:pt x="1299366" y="0"/>
                      <a:pt x="1309383" y="10018"/>
                      <a:pt x="1309383" y="22375"/>
                    </a:cubicBezTo>
                    <a:lnTo>
                      <a:pt x="1309383" y="212306"/>
                    </a:lnTo>
                    <a:cubicBezTo>
                      <a:pt x="1309383" y="218240"/>
                      <a:pt x="1307026" y="223932"/>
                      <a:pt x="1302830" y="228128"/>
                    </a:cubicBezTo>
                    <a:cubicBezTo>
                      <a:pt x="1298634" y="232324"/>
                      <a:pt x="1292943" y="234681"/>
                      <a:pt x="1287008" y="234681"/>
                    </a:cubicBezTo>
                    <a:lnTo>
                      <a:pt x="22375" y="234681"/>
                    </a:lnTo>
                    <a:cubicBezTo>
                      <a:pt x="10018" y="234681"/>
                      <a:pt x="0" y="224664"/>
                      <a:pt x="0" y="212306"/>
                    </a:cubicBezTo>
                    <a:lnTo>
                      <a:pt x="0" y="22375"/>
                    </a:lnTo>
                    <a:cubicBezTo>
                      <a:pt x="0" y="10018"/>
                      <a:pt x="10018" y="0"/>
                      <a:pt x="22375" y="0"/>
                    </a:cubicBezTo>
                    <a:close/>
                  </a:path>
                </a:pathLst>
              </a:custGeom>
              <a:ln w="19050" cap="sq">
                <a:solidFill>
                  <a:srgbClr val="FFFFFF"/>
                </a:solidFill>
                <a:prstDash val="solid"/>
                <a:miter/>
              </a:ln>
            </p:spPr>
          </p:sp>
          <p:sp>
            <p:nvSpPr>
              <p:cNvPr id="11" name="TextBox 11"/>
              <p:cNvSpPr txBox="1"/>
              <p:nvPr/>
            </p:nvSpPr>
            <p:spPr>
              <a:xfrm>
                <a:off x="0" y="0"/>
                <a:ext cx="1309383" cy="234681"/>
              </a:xfrm>
              <a:prstGeom prst="rect">
                <a:avLst/>
              </a:prstGeom>
            </p:spPr>
            <p:txBody>
              <a:bodyPr lIns="33676" tIns="33676" rIns="33676" bIns="33676" rtlCol="0" anchor="ctr"/>
              <a:lstStyle/>
              <a:p>
                <a:pPr algn="ctr">
                  <a:lnSpc>
                    <a:spcPts val="1272"/>
                  </a:lnSpc>
                </a:pPr>
                <a:r>
                  <a:rPr lang="en-US" sz="1060" b="1">
                    <a:solidFill>
                      <a:srgbClr val="FFFFFF"/>
                    </a:solidFill>
                    <a:latin typeface="DM Sans Bold"/>
                    <a:ea typeface="DM Sans Bold"/>
                    <a:cs typeface="DM Sans Bold"/>
                    <a:sym typeface="DM Sans Bold"/>
                  </a:rPr>
                  <a:t>Amphithéâtre Maury . Arsenal</a:t>
                </a:r>
              </a:p>
              <a:p>
                <a:pPr algn="ctr">
                  <a:lnSpc>
                    <a:spcPts val="1272"/>
                  </a:lnSpc>
                </a:pPr>
                <a:r>
                  <a:rPr lang="en-US" sz="1060" b="1">
                    <a:solidFill>
                      <a:srgbClr val="FFFFFF"/>
                    </a:solidFill>
                    <a:latin typeface="DM Sans Bold"/>
                    <a:ea typeface="DM Sans Bold"/>
                    <a:cs typeface="DM Sans Bold"/>
                    <a:sym typeface="DM Sans Bold"/>
                  </a:rPr>
                  <a:t>Université Toulouse Capitole</a:t>
                </a:r>
              </a:p>
            </p:txBody>
          </p:sp>
        </p:grpSp>
        <p:grpSp>
          <p:nvGrpSpPr>
            <p:cNvPr id="12" name="Group 12"/>
            <p:cNvGrpSpPr/>
            <p:nvPr/>
          </p:nvGrpSpPr>
          <p:grpSpPr>
            <a:xfrm>
              <a:off x="0" y="73786"/>
              <a:ext cx="338304" cy="287305"/>
              <a:chOff x="0" y="0"/>
              <a:chExt cx="1356360" cy="1151890"/>
            </a:xfrm>
          </p:grpSpPr>
          <p:sp>
            <p:nvSpPr>
              <p:cNvPr id="13" name="Freeform 13"/>
              <p:cNvSpPr/>
              <p:nvPr/>
            </p:nvSpPr>
            <p:spPr>
              <a:xfrm>
                <a:off x="0" y="0"/>
                <a:ext cx="1356360" cy="1151890"/>
              </a:xfrm>
              <a:custGeom>
                <a:avLst/>
                <a:gdLst/>
                <a:ahLst/>
                <a:cxnLst/>
                <a:rect l="l" t="t" r="r" b="b"/>
                <a:pathLst>
                  <a:path w="1356360" h="1151890">
                    <a:moveTo>
                      <a:pt x="782320" y="0"/>
                    </a:moveTo>
                    <a:lnTo>
                      <a:pt x="534670" y="0"/>
                    </a:lnTo>
                    <a:lnTo>
                      <a:pt x="1012190" y="480060"/>
                    </a:lnTo>
                    <a:lnTo>
                      <a:pt x="0" y="480060"/>
                    </a:lnTo>
                    <a:lnTo>
                      <a:pt x="0" y="671830"/>
                    </a:lnTo>
                    <a:lnTo>
                      <a:pt x="1012190" y="671830"/>
                    </a:lnTo>
                    <a:lnTo>
                      <a:pt x="534670" y="1151890"/>
                    </a:lnTo>
                    <a:lnTo>
                      <a:pt x="782320" y="1151890"/>
                    </a:lnTo>
                    <a:lnTo>
                      <a:pt x="1356360" y="575310"/>
                    </a:lnTo>
                    <a:close/>
                  </a:path>
                </a:pathLst>
              </a:custGeom>
              <a:solidFill>
                <a:srgbClr val="FFFFFF"/>
              </a:solidFill>
            </p:spPr>
          </p:sp>
        </p:grpSp>
        <p:sp>
          <p:nvSpPr>
            <p:cNvPr id="14" name="Freeform 14"/>
            <p:cNvSpPr/>
            <p:nvPr/>
          </p:nvSpPr>
          <p:spPr>
            <a:xfrm>
              <a:off x="22879" y="678566"/>
              <a:ext cx="292546" cy="341660"/>
            </a:xfrm>
            <a:custGeom>
              <a:avLst/>
              <a:gdLst/>
              <a:ahLst/>
              <a:cxnLst/>
              <a:rect l="l" t="t" r="r" b="b"/>
              <a:pathLst>
                <a:path w="292546" h="341660">
                  <a:moveTo>
                    <a:pt x="0" y="0"/>
                  </a:moveTo>
                  <a:lnTo>
                    <a:pt x="292546" y="0"/>
                  </a:lnTo>
                  <a:lnTo>
                    <a:pt x="292546" y="341660"/>
                  </a:lnTo>
                  <a:lnTo>
                    <a:pt x="0" y="341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sp>
        <p:nvSpPr>
          <p:cNvPr id="15" name="Freeform 15"/>
          <p:cNvSpPr/>
          <p:nvPr/>
        </p:nvSpPr>
        <p:spPr>
          <a:xfrm>
            <a:off x="5618681" y="6741770"/>
            <a:ext cx="3144032" cy="665487"/>
          </a:xfrm>
          <a:custGeom>
            <a:avLst/>
            <a:gdLst/>
            <a:ahLst/>
            <a:cxnLst/>
            <a:rect l="l" t="t" r="r" b="b"/>
            <a:pathLst>
              <a:path w="3144032" h="665487">
                <a:moveTo>
                  <a:pt x="0" y="0"/>
                </a:moveTo>
                <a:lnTo>
                  <a:pt x="3144031" y="0"/>
                </a:lnTo>
                <a:lnTo>
                  <a:pt x="3144031" y="665487"/>
                </a:lnTo>
                <a:lnTo>
                  <a:pt x="0" y="665487"/>
                </a:lnTo>
                <a:lnTo>
                  <a:pt x="0" y="0"/>
                </a:lnTo>
                <a:close/>
              </a:path>
            </a:pathLst>
          </a:custGeom>
          <a:blipFill>
            <a:blip r:embed="rId6"/>
            <a:stretch>
              <a:fillRect/>
            </a:stretch>
          </a:blipFill>
        </p:spPr>
      </p:sp>
      <p:sp>
        <p:nvSpPr>
          <p:cNvPr id="16" name="TextBox 16"/>
          <p:cNvSpPr txBox="1"/>
          <p:nvPr/>
        </p:nvSpPr>
        <p:spPr>
          <a:xfrm>
            <a:off x="287704" y="354826"/>
            <a:ext cx="4780110" cy="4103501"/>
          </a:xfrm>
          <a:prstGeom prst="rect">
            <a:avLst/>
          </a:prstGeom>
        </p:spPr>
        <p:txBody>
          <a:bodyPr lIns="0" tIns="0" rIns="0" bIns="0" rtlCol="0" anchor="t">
            <a:spAutoFit/>
          </a:bodyPr>
          <a:lstStyle/>
          <a:p>
            <a:pPr algn="ctr">
              <a:lnSpc>
                <a:spcPts val="2520"/>
              </a:lnSpc>
            </a:pPr>
            <a:r>
              <a:rPr lang="en-US" sz="1800">
                <a:solidFill>
                  <a:srgbClr val="221656"/>
                </a:solidFill>
                <a:latin typeface="Cal Sans"/>
                <a:ea typeface="Cal Sans"/>
                <a:cs typeface="Cal Sans"/>
                <a:sym typeface="Cal Sans"/>
              </a:rPr>
              <a:t>Objet de la recherche</a:t>
            </a:r>
          </a:p>
          <a:p>
            <a:pPr algn="l">
              <a:lnSpc>
                <a:spcPts val="839"/>
              </a:lnSpc>
            </a:pPr>
            <a:r>
              <a:rPr lang="en-US" sz="599" b="1">
                <a:solidFill>
                  <a:srgbClr val="DC0814"/>
                </a:solidFill>
                <a:latin typeface="Open Sans Bold"/>
                <a:ea typeface="Open Sans Bold"/>
                <a:cs typeface="Open Sans Bold"/>
                <a:sym typeface="Open Sans Bold"/>
              </a:rPr>
              <a:t> </a:t>
            </a:r>
          </a:p>
          <a:p>
            <a:pPr algn="just">
              <a:lnSpc>
                <a:spcPts val="1470"/>
              </a:lnSpc>
            </a:pPr>
            <a:r>
              <a:rPr lang="en-US" sz="1050">
                <a:solidFill>
                  <a:srgbClr val="FFFFFF"/>
                </a:solidFill>
                <a:latin typeface="Open Sans"/>
                <a:ea typeface="Open Sans"/>
                <a:cs typeface="Open Sans"/>
                <a:sym typeface="Open Sans"/>
              </a:rPr>
              <a:t>Depuis l’ordonnance du 17 février 2021, les accords collectifs disposent d’une force normative en droit de la fonction publique. Cette nouvelle source administrative pose de nombreuses questions. Selon certains, elle participerait même à l’éclatement, voire la disparition du statut de la fonction publique. Une étude empirique des accords conclus depuis l’entrée en vigueur de l’ordonnance de 2021 présente donc un intérêt certain sur l’avenir du statut. </a:t>
            </a:r>
          </a:p>
          <a:p>
            <a:pPr algn="just">
              <a:lnSpc>
                <a:spcPts val="1470"/>
              </a:lnSpc>
            </a:pPr>
            <a:endParaRPr lang="en-US" sz="1050">
              <a:solidFill>
                <a:srgbClr val="FFFFFF"/>
              </a:solidFill>
              <a:latin typeface="Open Sans"/>
              <a:ea typeface="Open Sans"/>
              <a:cs typeface="Open Sans"/>
              <a:sym typeface="Open Sans"/>
            </a:endParaRPr>
          </a:p>
          <a:p>
            <a:pPr algn="just">
              <a:lnSpc>
                <a:spcPts val="1470"/>
              </a:lnSpc>
            </a:pPr>
            <a:r>
              <a:rPr lang="en-US" sz="1050">
                <a:solidFill>
                  <a:srgbClr val="FFFFFF"/>
                </a:solidFill>
                <a:latin typeface="Open Sans"/>
                <a:ea typeface="Open Sans"/>
                <a:cs typeface="Open Sans"/>
                <a:sym typeface="Open Sans"/>
              </a:rPr>
              <a:t>En outre, la réforme de 2021 (comme les réformes antérieures sur la négociation collective) s’est largement inspirée du droit du travail qui lui aussi connait un fort mouvement de conventionnalisation. La comparaison entre le droit de la fonction publique et le droit du travail est dès lors inévitable. Elle permettra de mettre en relief les parallèles entre ces deux branches du droit (décentralisation de la négociation collective, principe de majorité) et les acculturations du droit des accords collectifs dans la fonction publique, dans la mesure où l’on pressent bien que certains points ne peuvent pas être irréductiblement traités de la même manière. En partenariat avec la Direction générale de l’administration et de la fonction publique (DGAFP), les travaux se feront à partir de l’étude empirique des accords collectifs communiqués par la DGAFP. </a:t>
            </a:r>
          </a:p>
        </p:txBody>
      </p:sp>
      <p:sp>
        <p:nvSpPr>
          <p:cNvPr id="17" name="TextBox 17"/>
          <p:cNvSpPr txBox="1"/>
          <p:nvPr/>
        </p:nvSpPr>
        <p:spPr>
          <a:xfrm>
            <a:off x="172543" y="4914188"/>
            <a:ext cx="5010431" cy="2395804"/>
          </a:xfrm>
          <a:prstGeom prst="rect">
            <a:avLst/>
          </a:prstGeom>
        </p:spPr>
        <p:txBody>
          <a:bodyPr lIns="0" tIns="0" rIns="0" bIns="0" rtlCol="0" anchor="t">
            <a:spAutoFit/>
          </a:bodyPr>
          <a:lstStyle/>
          <a:p>
            <a:pPr algn="ctr">
              <a:lnSpc>
                <a:spcPts val="2520"/>
              </a:lnSpc>
            </a:pPr>
            <a:r>
              <a:rPr lang="en-US" sz="1800">
                <a:solidFill>
                  <a:srgbClr val="221656"/>
                </a:solidFill>
                <a:latin typeface="Cal Sans"/>
                <a:ea typeface="Cal Sans"/>
                <a:cs typeface="Cal Sans"/>
                <a:sym typeface="Cal Sans"/>
              </a:rPr>
              <a:t>Discutants </a:t>
            </a:r>
          </a:p>
          <a:p>
            <a:pPr algn="just">
              <a:lnSpc>
                <a:spcPts val="420"/>
              </a:lnSpc>
            </a:pPr>
            <a:endParaRPr lang="en-US" sz="1800">
              <a:solidFill>
                <a:srgbClr val="221656"/>
              </a:solidFill>
              <a:latin typeface="Cal Sans"/>
              <a:ea typeface="Cal Sans"/>
              <a:cs typeface="Cal Sans"/>
              <a:sym typeface="Cal Sans"/>
            </a:endParaRPr>
          </a:p>
          <a:p>
            <a:pPr marL="226693" lvl="1" indent="-113347" algn="just">
              <a:lnSpc>
                <a:spcPts val="1469"/>
              </a:lnSpc>
              <a:buFont typeface="Arial"/>
              <a:buChar char="•"/>
            </a:pPr>
            <a:r>
              <a:rPr lang="en-US" sz="1049" i="1">
                <a:solidFill>
                  <a:srgbClr val="FFFFFF"/>
                </a:solidFill>
                <a:latin typeface="Open Sans Italics"/>
                <a:ea typeface="Open Sans Italics"/>
                <a:cs typeface="Open Sans Italics"/>
                <a:sym typeface="Open Sans Italics"/>
              </a:rPr>
              <a:t>Florian Roussel, Maître des requêtes au Conseil d’Etat</a:t>
            </a:r>
          </a:p>
          <a:p>
            <a:pPr marL="226693" lvl="1" indent="-113347" algn="just">
              <a:lnSpc>
                <a:spcPts val="1469"/>
              </a:lnSpc>
              <a:buFont typeface="Arial"/>
              <a:buChar char="•"/>
            </a:pPr>
            <a:r>
              <a:rPr lang="en-US" sz="1049" i="1">
                <a:solidFill>
                  <a:srgbClr val="FFFFFF"/>
                </a:solidFill>
                <a:latin typeface="Open Sans Italics"/>
                <a:ea typeface="Open Sans Italics"/>
                <a:cs typeface="Open Sans Italics"/>
                <a:sym typeface="Open Sans Italics"/>
              </a:rPr>
              <a:t>Frédéric Davous, Chef du département du cadre statutaire et du dialogue social à la Direction générale de l’administration et de la fonction publique</a:t>
            </a:r>
          </a:p>
          <a:p>
            <a:pPr marL="226693" lvl="1" indent="-113347" algn="just">
              <a:lnSpc>
                <a:spcPts val="1469"/>
              </a:lnSpc>
              <a:buFont typeface="Arial"/>
              <a:buChar char="•"/>
            </a:pPr>
            <a:r>
              <a:rPr lang="en-US" sz="1049" i="1">
                <a:solidFill>
                  <a:srgbClr val="FFFFFF"/>
                </a:solidFill>
                <a:latin typeface="Open Sans Italics"/>
                <a:ea typeface="Open Sans Italics"/>
                <a:cs typeface="Open Sans Italics"/>
                <a:sym typeface="Open Sans Italics"/>
              </a:rPr>
              <a:t>Florence Debord, Professeure de droit privé, Université Lumière Lyon 2</a:t>
            </a:r>
          </a:p>
          <a:p>
            <a:pPr marL="226693" lvl="1" indent="-113347" algn="just">
              <a:lnSpc>
                <a:spcPts val="1469"/>
              </a:lnSpc>
              <a:buFont typeface="Arial"/>
              <a:buChar char="•"/>
            </a:pPr>
            <a:r>
              <a:rPr lang="en-US" sz="1049" i="1">
                <a:solidFill>
                  <a:srgbClr val="FFFFFF"/>
                </a:solidFill>
                <a:latin typeface="Open Sans Italics"/>
                <a:ea typeface="Open Sans Italics"/>
                <a:cs typeface="Open Sans Italics"/>
                <a:sym typeface="Open Sans Italics"/>
              </a:rPr>
              <a:t>Isabelle Desbarats, Professeure de droit privé à l’Université Toulouse Capitole</a:t>
            </a:r>
          </a:p>
          <a:p>
            <a:pPr marL="226693" lvl="1" indent="-113347" algn="just">
              <a:lnSpc>
                <a:spcPts val="1469"/>
              </a:lnSpc>
              <a:buFont typeface="Arial"/>
              <a:buChar char="•"/>
            </a:pPr>
            <a:r>
              <a:rPr lang="en-US" sz="1049" i="1">
                <a:solidFill>
                  <a:srgbClr val="FFFFFF"/>
                </a:solidFill>
                <a:latin typeface="Open Sans Italics"/>
                <a:ea typeface="Open Sans Italics"/>
                <a:cs typeface="Open Sans Italics"/>
                <a:sym typeface="Open Sans Italics"/>
              </a:rPr>
              <a:t>Jean-Michel Lattes, Maître de conférences en droit privé à l’Université Toulouse Capitole, Vice-président de Toulouse-Métropole</a:t>
            </a:r>
          </a:p>
          <a:p>
            <a:pPr marL="226693" lvl="1" indent="-113347" algn="just">
              <a:lnSpc>
                <a:spcPts val="1469"/>
              </a:lnSpc>
              <a:buFont typeface="Arial"/>
              <a:buChar char="•"/>
            </a:pPr>
            <a:r>
              <a:rPr lang="en-US" sz="1049" i="1">
                <a:solidFill>
                  <a:srgbClr val="FFFFFF"/>
                </a:solidFill>
                <a:latin typeface="Open Sans Italics"/>
                <a:ea typeface="Open Sans Italics"/>
                <a:cs typeface="Open Sans Italics"/>
                <a:sym typeface="Open Sans Italics"/>
              </a:rPr>
              <a:t>Pierre Esplugas-Labatut, Professeur de droit public à l’Université Toulouse Capitole, adjoint au maire de Toulouse en charge des Ressources humaine à la ville et à la Métropole</a:t>
            </a:r>
          </a:p>
          <a:p>
            <a:pPr marL="226693" lvl="1" indent="-113347" algn="just">
              <a:lnSpc>
                <a:spcPts val="1469"/>
              </a:lnSpc>
              <a:buFont typeface="Arial"/>
              <a:buChar char="•"/>
            </a:pPr>
            <a:r>
              <a:rPr lang="en-US" sz="1049" i="1">
                <a:solidFill>
                  <a:srgbClr val="FFFFFF"/>
                </a:solidFill>
                <a:latin typeface="Open Sans Italics"/>
                <a:ea typeface="Open Sans Italics"/>
                <a:cs typeface="Open Sans Italics"/>
                <a:sym typeface="Open Sans Italics"/>
              </a:rPr>
              <a:t>Ludivine Clouzot, Maître de conférences en droit public, Université de Montpellier</a:t>
            </a:r>
          </a:p>
        </p:txBody>
      </p:sp>
      <p:sp>
        <p:nvSpPr>
          <p:cNvPr id="18" name="TextBox 18"/>
          <p:cNvSpPr txBox="1"/>
          <p:nvPr/>
        </p:nvSpPr>
        <p:spPr>
          <a:xfrm>
            <a:off x="5908599" y="3460977"/>
            <a:ext cx="4183523" cy="616553"/>
          </a:xfrm>
          <a:prstGeom prst="rect">
            <a:avLst/>
          </a:prstGeom>
        </p:spPr>
        <p:txBody>
          <a:bodyPr lIns="0" tIns="0" rIns="0" bIns="0" rtlCol="0" anchor="t">
            <a:spAutoFit/>
          </a:bodyPr>
          <a:lstStyle/>
          <a:p>
            <a:pPr algn="l">
              <a:lnSpc>
                <a:spcPts val="2370"/>
              </a:lnSpc>
            </a:pPr>
            <a:r>
              <a:rPr lang="en-US" sz="2521" b="1" spc="-105">
                <a:solidFill>
                  <a:srgbClr val="221656"/>
                </a:solidFill>
                <a:latin typeface="Canva Sans Bold"/>
                <a:ea typeface="Canva Sans Bold"/>
                <a:cs typeface="Canva Sans Bold"/>
                <a:sym typeface="Canva Sans Bold"/>
              </a:rPr>
              <a:t>Les accords collectifs dans la fonction publique </a:t>
            </a:r>
          </a:p>
        </p:txBody>
      </p:sp>
      <p:sp>
        <p:nvSpPr>
          <p:cNvPr id="19" name="TextBox 19"/>
          <p:cNvSpPr txBox="1"/>
          <p:nvPr/>
        </p:nvSpPr>
        <p:spPr>
          <a:xfrm>
            <a:off x="5908599" y="4220405"/>
            <a:ext cx="4630658" cy="430819"/>
          </a:xfrm>
          <a:prstGeom prst="rect">
            <a:avLst/>
          </a:prstGeom>
        </p:spPr>
        <p:txBody>
          <a:bodyPr lIns="0" tIns="0" rIns="0" bIns="0" rtlCol="0" anchor="t">
            <a:spAutoFit/>
          </a:bodyPr>
          <a:lstStyle/>
          <a:p>
            <a:pPr algn="l">
              <a:lnSpc>
                <a:spcPts val="1691"/>
              </a:lnSpc>
            </a:pPr>
            <a:r>
              <a:rPr lang="en-US" sz="1800" spc="-28">
                <a:solidFill>
                  <a:srgbClr val="FFFFFF"/>
                </a:solidFill>
                <a:latin typeface="DM Serif Display"/>
                <a:ea typeface="DM Serif Display"/>
                <a:cs typeface="DM Serif Display"/>
                <a:sym typeface="DM Serif Display"/>
              </a:rPr>
              <a:t>Approches croisées de droit du travail et de droit de la fonction publique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341238" y="-201939"/>
            <a:ext cx="4762" cy="8444083"/>
          </a:xfrm>
          <a:prstGeom prst="line">
            <a:avLst/>
          </a:prstGeom>
          <a:ln w="9525" cap="flat">
            <a:solidFill>
              <a:srgbClr val="FBF1F1"/>
            </a:solidFill>
            <a:prstDash val="solid"/>
            <a:headEnd type="none" w="sm" len="sm"/>
            <a:tailEnd type="none" w="sm" len="sm"/>
          </a:ln>
        </p:spPr>
      </p:sp>
      <p:sp>
        <p:nvSpPr>
          <p:cNvPr id="3" name="Freeform 3"/>
          <p:cNvSpPr/>
          <p:nvPr/>
        </p:nvSpPr>
        <p:spPr>
          <a:xfrm>
            <a:off x="3368939" y="1741834"/>
            <a:ext cx="3944597" cy="4076331"/>
          </a:xfrm>
          <a:custGeom>
            <a:avLst/>
            <a:gdLst/>
            <a:ahLst/>
            <a:cxnLst/>
            <a:rect l="l" t="t" r="r" b="b"/>
            <a:pathLst>
              <a:path w="3944597" h="4076331">
                <a:moveTo>
                  <a:pt x="0" y="0"/>
                </a:moveTo>
                <a:lnTo>
                  <a:pt x="3944597" y="0"/>
                </a:lnTo>
                <a:lnTo>
                  <a:pt x="3944597" y="4076332"/>
                </a:lnTo>
                <a:lnTo>
                  <a:pt x="0" y="4076332"/>
                </a:lnTo>
                <a:lnTo>
                  <a:pt x="0" y="0"/>
                </a:lnTo>
                <a:close/>
              </a:path>
            </a:pathLst>
          </a:custGeom>
          <a:blipFill>
            <a:blip r:embed="rId2">
              <a:alphaModFix amt="5000"/>
            </a:blip>
            <a:stretch>
              <a:fillRect/>
            </a:stretch>
          </a:blipFill>
        </p:spPr>
      </p:sp>
      <p:sp>
        <p:nvSpPr>
          <p:cNvPr id="4" name="TextBox 4"/>
          <p:cNvSpPr txBox="1"/>
          <p:nvPr/>
        </p:nvSpPr>
        <p:spPr>
          <a:xfrm>
            <a:off x="152743" y="124168"/>
            <a:ext cx="4977807" cy="6692289"/>
          </a:xfrm>
          <a:prstGeom prst="rect">
            <a:avLst/>
          </a:prstGeom>
        </p:spPr>
        <p:txBody>
          <a:bodyPr lIns="0" tIns="0" rIns="0" bIns="0" rtlCol="0" anchor="t">
            <a:spAutoFit/>
          </a:bodyPr>
          <a:lstStyle/>
          <a:p>
            <a:pPr algn="just">
              <a:lnSpc>
                <a:spcPts val="1540"/>
              </a:lnSpc>
            </a:pPr>
            <a:endParaRPr/>
          </a:p>
          <a:p>
            <a:pPr algn="ctr">
              <a:lnSpc>
                <a:spcPts val="2940"/>
              </a:lnSpc>
            </a:pPr>
            <a:r>
              <a:rPr lang="en-US" sz="2100">
                <a:solidFill>
                  <a:srgbClr val="DC0814"/>
                </a:solidFill>
                <a:latin typeface="Cal Sans"/>
                <a:ea typeface="Cal Sans"/>
                <a:cs typeface="Cal Sans"/>
                <a:sym typeface="Cal Sans"/>
              </a:rPr>
              <a:t>Programme </a:t>
            </a:r>
          </a:p>
          <a:p>
            <a:pPr algn="just">
              <a:lnSpc>
                <a:spcPts val="1120"/>
              </a:lnSpc>
            </a:pPr>
            <a:endParaRPr lang="en-US" sz="2100">
              <a:solidFill>
                <a:srgbClr val="DC0814"/>
              </a:solidFill>
              <a:latin typeface="Cal Sans"/>
              <a:ea typeface="Cal Sans"/>
              <a:cs typeface="Cal Sans"/>
              <a:sym typeface="Cal Sans"/>
            </a:endParaRPr>
          </a:p>
          <a:p>
            <a:pPr algn="just">
              <a:lnSpc>
                <a:spcPts val="1120"/>
              </a:lnSpc>
            </a:pPr>
            <a:endParaRPr lang="en-US" sz="2100">
              <a:solidFill>
                <a:srgbClr val="DC0814"/>
              </a:solidFill>
              <a:latin typeface="Cal Sans"/>
              <a:ea typeface="Cal Sans"/>
              <a:cs typeface="Cal Sans"/>
              <a:sym typeface="Cal Sans"/>
            </a:endParaRPr>
          </a:p>
          <a:p>
            <a:pPr algn="just">
              <a:lnSpc>
                <a:spcPts val="1120"/>
              </a:lnSpc>
            </a:pPr>
            <a:endParaRPr lang="en-US" sz="2100">
              <a:solidFill>
                <a:srgbClr val="DC0814"/>
              </a:solidFill>
              <a:latin typeface="Cal Sans"/>
              <a:ea typeface="Cal Sans"/>
              <a:cs typeface="Cal Sans"/>
              <a:sym typeface="Cal Sans"/>
            </a:endParaRPr>
          </a:p>
          <a:p>
            <a:pPr algn="just">
              <a:lnSpc>
                <a:spcPts val="1540"/>
              </a:lnSpc>
            </a:pPr>
            <a:r>
              <a:rPr lang="en-US" sz="1100" b="1">
                <a:solidFill>
                  <a:srgbClr val="DC0814"/>
                </a:solidFill>
                <a:latin typeface="Open Sans Bold"/>
                <a:ea typeface="Open Sans Bold"/>
                <a:cs typeface="Open Sans Bold"/>
                <a:sym typeface="Open Sans Bold"/>
              </a:rPr>
              <a:t>8h45 : Ouverture </a:t>
            </a:r>
          </a:p>
          <a:p>
            <a:pPr algn="just">
              <a:lnSpc>
                <a:spcPts val="1540"/>
              </a:lnSpc>
            </a:pPr>
            <a:endParaRPr lang="en-US" sz="1100" b="1">
              <a:solidFill>
                <a:srgbClr val="DC0814"/>
              </a:solidFill>
              <a:latin typeface="Open Sans Bold"/>
              <a:ea typeface="Open Sans Bold"/>
              <a:cs typeface="Open Sans Bold"/>
              <a:sym typeface="Open Sans Bold"/>
            </a:endParaRPr>
          </a:p>
          <a:p>
            <a:pPr algn="just">
              <a:lnSpc>
                <a:spcPts val="1540"/>
              </a:lnSpc>
            </a:pPr>
            <a:r>
              <a:rPr lang="en-US" sz="1100" i="1">
                <a:solidFill>
                  <a:srgbClr val="221656"/>
                </a:solidFill>
                <a:latin typeface="Open Sans Italics"/>
                <a:ea typeface="Open Sans Italics"/>
                <a:cs typeface="Open Sans Italics"/>
                <a:sym typeface="Open Sans Italics"/>
              </a:rPr>
              <a:t>Matthieu Poumarède, Professeur de droit privé, École de droit de Toulouse - Université Toulouse Capitole, Doyen de l’Ecole de droit de Toulouse</a:t>
            </a:r>
          </a:p>
          <a:p>
            <a:pPr algn="just">
              <a:lnSpc>
                <a:spcPts val="1540"/>
              </a:lnSpc>
            </a:pPr>
            <a:endParaRPr lang="en-US" sz="1100" i="1">
              <a:solidFill>
                <a:srgbClr val="221656"/>
              </a:solidFill>
              <a:latin typeface="Open Sans Italics"/>
              <a:ea typeface="Open Sans Italics"/>
              <a:cs typeface="Open Sans Italics"/>
              <a:sym typeface="Open Sans Italics"/>
            </a:endParaRPr>
          </a:p>
          <a:p>
            <a:pPr algn="just">
              <a:lnSpc>
                <a:spcPts val="1540"/>
              </a:lnSpc>
            </a:pPr>
            <a:r>
              <a:rPr lang="en-US" sz="1100" b="1">
                <a:solidFill>
                  <a:srgbClr val="DC0814"/>
                </a:solidFill>
                <a:latin typeface="Open Sans Bold"/>
                <a:ea typeface="Open Sans Bold"/>
                <a:cs typeface="Open Sans Bold"/>
                <a:sym typeface="Open Sans Bold"/>
              </a:rPr>
              <a:t>9h00 : Propos introductifs et présentation de la récolte des accords collectifs </a:t>
            </a:r>
          </a:p>
          <a:p>
            <a:pPr algn="just">
              <a:lnSpc>
                <a:spcPts val="1540"/>
              </a:lnSpc>
            </a:pPr>
            <a:endParaRPr lang="en-US" sz="1100" b="1">
              <a:solidFill>
                <a:srgbClr val="DC0814"/>
              </a:solidFill>
              <a:latin typeface="Open Sans Bold"/>
              <a:ea typeface="Open Sans Bold"/>
              <a:cs typeface="Open Sans Bold"/>
              <a:sym typeface="Open Sans Bold"/>
            </a:endParaRPr>
          </a:p>
          <a:p>
            <a:pPr algn="just">
              <a:lnSpc>
                <a:spcPts val="1540"/>
              </a:lnSpc>
            </a:pPr>
            <a:r>
              <a:rPr lang="en-US" sz="1100" i="1">
                <a:solidFill>
                  <a:srgbClr val="221656"/>
                </a:solidFill>
                <a:latin typeface="Open Sans Italics"/>
                <a:ea typeface="Open Sans Italics"/>
                <a:cs typeface="Open Sans Italics"/>
                <a:sym typeface="Open Sans Italics"/>
              </a:rPr>
              <a:t>Charles Froger, Maître de conférences en droit public, Université de Paris 1 Panthéon-Sorbonne </a:t>
            </a:r>
          </a:p>
          <a:p>
            <a:pPr algn="just">
              <a:lnSpc>
                <a:spcPts val="1540"/>
              </a:lnSpc>
            </a:pPr>
            <a:r>
              <a:rPr lang="en-US" sz="1100" i="1">
                <a:solidFill>
                  <a:srgbClr val="221656"/>
                </a:solidFill>
                <a:latin typeface="Open Sans Italics"/>
                <a:ea typeface="Open Sans Italics"/>
                <a:cs typeface="Open Sans Italics"/>
                <a:sym typeface="Open Sans Italics"/>
              </a:rPr>
              <a:t>Sébastien Ranc, Maître de conférences en droit privé, École de droit de Toulouse - Université Toulouse Capitole</a:t>
            </a:r>
          </a:p>
          <a:p>
            <a:pPr algn="just">
              <a:lnSpc>
                <a:spcPts val="1540"/>
              </a:lnSpc>
            </a:pPr>
            <a:endParaRPr lang="en-US" sz="1100" i="1">
              <a:solidFill>
                <a:srgbClr val="221656"/>
              </a:solidFill>
              <a:latin typeface="Open Sans Italics"/>
              <a:ea typeface="Open Sans Italics"/>
              <a:cs typeface="Open Sans Italics"/>
              <a:sym typeface="Open Sans Italics"/>
            </a:endParaRPr>
          </a:p>
          <a:p>
            <a:pPr algn="just">
              <a:lnSpc>
                <a:spcPts val="1540"/>
              </a:lnSpc>
            </a:pPr>
            <a:r>
              <a:rPr lang="en-US" sz="1100" b="1">
                <a:solidFill>
                  <a:srgbClr val="DC0814"/>
                </a:solidFill>
                <a:latin typeface="Open Sans Bold"/>
                <a:ea typeface="Open Sans Bold"/>
                <a:cs typeface="Open Sans Bold"/>
                <a:sym typeface="Open Sans Bold"/>
              </a:rPr>
              <a:t>9h20 : La force normative des accords collectifs dans la fonction publique</a:t>
            </a:r>
          </a:p>
          <a:p>
            <a:pPr algn="just">
              <a:lnSpc>
                <a:spcPts val="1540"/>
              </a:lnSpc>
            </a:pPr>
            <a:endParaRPr lang="en-US" sz="1100" b="1">
              <a:solidFill>
                <a:srgbClr val="DC0814"/>
              </a:solidFill>
              <a:latin typeface="Open Sans Bold"/>
              <a:ea typeface="Open Sans Bold"/>
              <a:cs typeface="Open Sans Bold"/>
              <a:sym typeface="Open Sans Bold"/>
            </a:endParaRPr>
          </a:p>
          <a:p>
            <a:pPr algn="just">
              <a:lnSpc>
                <a:spcPts val="1540"/>
              </a:lnSpc>
            </a:pPr>
            <a:r>
              <a:rPr lang="en-US" sz="1100" i="1">
                <a:solidFill>
                  <a:srgbClr val="221656"/>
                </a:solidFill>
                <a:latin typeface="Open Sans Italics"/>
                <a:ea typeface="Open Sans Italics"/>
                <a:cs typeface="Open Sans Italics"/>
                <a:sym typeface="Open Sans Italics"/>
              </a:rPr>
              <a:t>Fabrice Melleray, Professeur de droit public Sciences Po Paris</a:t>
            </a:r>
          </a:p>
          <a:p>
            <a:pPr algn="just">
              <a:lnSpc>
                <a:spcPts val="1540"/>
              </a:lnSpc>
            </a:pPr>
            <a:r>
              <a:rPr lang="en-US" sz="1100" i="1">
                <a:solidFill>
                  <a:srgbClr val="221656"/>
                </a:solidFill>
                <a:latin typeface="Open Sans Italics"/>
                <a:ea typeface="Open Sans Italics"/>
                <a:cs typeface="Open Sans Italics"/>
                <a:sym typeface="Open Sans Italics"/>
              </a:rPr>
              <a:t>Christophe Radé, Professeur de droit privé, Université de Bordeaux</a:t>
            </a:r>
          </a:p>
          <a:p>
            <a:pPr algn="just">
              <a:lnSpc>
                <a:spcPts val="1540"/>
              </a:lnSpc>
            </a:pPr>
            <a:endParaRPr lang="en-US" sz="1100" i="1">
              <a:solidFill>
                <a:srgbClr val="221656"/>
              </a:solidFill>
              <a:latin typeface="Open Sans Italics"/>
              <a:ea typeface="Open Sans Italics"/>
              <a:cs typeface="Open Sans Italics"/>
              <a:sym typeface="Open Sans Italics"/>
            </a:endParaRPr>
          </a:p>
          <a:p>
            <a:pPr algn="just">
              <a:lnSpc>
                <a:spcPts val="980"/>
              </a:lnSpc>
            </a:pPr>
            <a:endParaRPr lang="en-US" sz="1100" i="1">
              <a:solidFill>
                <a:srgbClr val="221656"/>
              </a:solidFill>
              <a:latin typeface="Open Sans Italics"/>
              <a:ea typeface="Open Sans Italics"/>
              <a:cs typeface="Open Sans Italics"/>
              <a:sym typeface="Open Sans Italics"/>
            </a:endParaRPr>
          </a:p>
          <a:p>
            <a:pPr algn="just">
              <a:lnSpc>
                <a:spcPts val="1540"/>
              </a:lnSpc>
            </a:pPr>
            <a:r>
              <a:rPr lang="en-US" sz="1100" b="1">
                <a:solidFill>
                  <a:srgbClr val="DC0814"/>
                </a:solidFill>
                <a:latin typeface="Open Sans Bold"/>
                <a:ea typeface="Open Sans Bold"/>
                <a:cs typeface="Open Sans Bold"/>
                <a:sym typeface="Open Sans Bold"/>
              </a:rPr>
              <a:t>9h40 : Discussion/Débat</a:t>
            </a:r>
          </a:p>
          <a:p>
            <a:pPr algn="just">
              <a:lnSpc>
                <a:spcPts val="1540"/>
              </a:lnSpc>
            </a:pPr>
            <a:r>
              <a:rPr lang="en-US" sz="1100" b="1">
                <a:solidFill>
                  <a:srgbClr val="DC0814"/>
                </a:solidFill>
                <a:latin typeface="Open Sans Bold"/>
                <a:ea typeface="Open Sans Bold"/>
                <a:cs typeface="Open Sans Bold"/>
                <a:sym typeface="Open Sans Bold"/>
              </a:rPr>
              <a:t>10h25 : Pause </a:t>
            </a:r>
          </a:p>
          <a:p>
            <a:pPr algn="just">
              <a:lnSpc>
                <a:spcPts val="1540"/>
              </a:lnSpc>
            </a:pPr>
            <a:endParaRPr lang="en-US" sz="1100" b="1">
              <a:solidFill>
                <a:srgbClr val="DC0814"/>
              </a:solidFill>
              <a:latin typeface="Open Sans Bold"/>
              <a:ea typeface="Open Sans Bold"/>
              <a:cs typeface="Open Sans Bold"/>
              <a:sym typeface="Open Sans Bold"/>
            </a:endParaRPr>
          </a:p>
          <a:p>
            <a:pPr algn="just">
              <a:lnSpc>
                <a:spcPts val="1540"/>
              </a:lnSpc>
            </a:pPr>
            <a:r>
              <a:rPr lang="en-US" sz="1100" b="1">
                <a:solidFill>
                  <a:srgbClr val="DC0814"/>
                </a:solidFill>
                <a:latin typeface="Open Sans Bold"/>
                <a:ea typeface="Open Sans Bold"/>
                <a:cs typeface="Open Sans Bold"/>
                <a:sym typeface="Open Sans Bold"/>
              </a:rPr>
              <a:t>10h40 : La conclusion de l’accord collectif (acteurs et niveaux de la négociation collective)</a:t>
            </a:r>
          </a:p>
          <a:p>
            <a:pPr algn="just">
              <a:lnSpc>
                <a:spcPts val="1540"/>
              </a:lnSpc>
            </a:pPr>
            <a:endParaRPr lang="en-US" sz="1100" b="1">
              <a:solidFill>
                <a:srgbClr val="DC0814"/>
              </a:solidFill>
              <a:latin typeface="Open Sans Bold"/>
              <a:ea typeface="Open Sans Bold"/>
              <a:cs typeface="Open Sans Bold"/>
              <a:sym typeface="Open Sans Bold"/>
            </a:endParaRPr>
          </a:p>
          <a:p>
            <a:pPr algn="just">
              <a:lnSpc>
                <a:spcPts val="1540"/>
              </a:lnSpc>
            </a:pPr>
            <a:r>
              <a:rPr lang="en-US" sz="1100" i="1">
                <a:solidFill>
                  <a:srgbClr val="221656"/>
                </a:solidFill>
                <a:latin typeface="Open Sans Italics"/>
                <a:ea typeface="Open Sans Italics"/>
                <a:cs typeface="Open Sans Italics"/>
                <a:sym typeface="Open Sans Italics"/>
              </a:rPr>
              <a:t>Gilles Auzero, Professeur de droit privé, Université de Bordeaux</a:t>
            </a:r>
          </a:p>
          <a:p>
            <a:pPr algn="just">
              <a:lnSpc>
                <a:spcPts val="1540"/>
              </a:lnSpc>
            </a:pPr>
            <a:r>
              <a:rPr lang="en-US" sz="1100" i="1">
                <a:solidFill>
                  <a:srgbClr val="221656"/>
                </a:solidFill>
                <a:latin typeface="Open Sans Italics"/>
                <a:ea typeface="Open Sans Italics"/>
                <a:cs typeface="Open Sans Italics"/>
                <a:sym typeface="Open Sans Italics"/>
              </a:rPr>
              <a:t>Jean-Philippe Ferreira, Professeur de droit public, Université de Bordeaux</a:t>
            </a:r>
          </a:p>
          <a:p>
            <a:pPr algn="just">
              <a:lnSpc>
                <a:spcPts val="1540"/>
              </a:lnSpc>
            </a:pPr>
            <a:endParaRPr lang="en-US" sz="1100" i="1">
              <a:solidFill>
                <a:srgbClr val="221656"/>
              </a:solidFill>
              <a:latin typeface="Open Sans Italics"/>
              <a:ea typeface="Open Sans Italics"/>
              <a:cs typeface="Open Sans Italics"/>
              <a:sym typeface="Open Sans Italics"/>
            </a:endParaRPr>
          </a:p>
          <a:p>
            <a:pPr algn="just">
              <a:lnSpc>
                <a:spcPts val="1540"/>
              </a:lnSpc>
            </a:pPr>
            <a:endParaRPr lang="en-US" sz="1100" i="1">
              <a:solidFill>
                <a:srgbClr val="221656"/>
              </a:solidFill>
              <a:latin typeface="Open Sans Italics"/>
              <a:ea typeface="Open Sans Italics"/>
              <a:cs typeface="Open Sans Italics"/>
              <a:sym typeface="Open Sans Italics"/>
            </a:endParaRPr>
          </a:p>
        </p:txBody>
      </p:sp>
      <p:sp>
        <p:nvSpPr>
          <p:cNvPr id="5" name="TextBox 5"/>
          <p:cNvSpPr txBox="1"/>
          <p:nvPr/>
        </p:nvSpPr>
        <p:spPr>
          <a:xfrm>
            <a:off x="5565953" y="331270"/>
            <a:ext cx="4842020" cy="6049009"/>
          </a:xfrm>
          <a:prstGeom prst="rect">
            <a:avLst/>
          </a:prstGeom>
        </p:spPr>
        <p:txBody>
          <a:bodyPr lIns="0" tIns="0" rIns="0" bIns="0" rtlCol="0" anchor="t">
            <a:spAutoFit/>
          </a:bodyPr>
          <a:lstStyle/>
          <a:p>
            <a:pPr algn="just">
              <a:lnSpc>
                <a:spcPts val="1540"/>
              </a:lnSpc>
            </a:pPr>
            <a:endParaRPr/>
          </a:p>
          <a:p>
            <a:pPr algn="just">
              <a:lnSpc>
                <a:spcPts val="1540"/>
              </a:lnSpc>
            </a:pPr>
            <a:r>
              <a:rPr lang="en-US" sz="1100" b="1">
                <a:solidFill>
                  <a:srgbClr val="DC0814"/>
                </a:solidFill>
                <a:latin typeface="Open Sans Bold"/>
                <a:ea typeface="Open Sans Bold"/>
                <a:cs typeface="Open Sans Bold"/>
                <a:sym typeface="Open Sans Bold"/>
              </a:rPr>
              <a:t>11h00 : L’exécution de l’accord collectif</a:t>
            </a:r>
          </a:p>
          <a:p>
            <a:pPr algn="just">
              <a:lnSpc>
                <a:spcPts val="1540"/>
              </a:lnSpc>
            </a:pPr>
            <a:endParaRPr lang="en-US" sz="1100" b="1">
              <a:solidFill>
                <a:srgbClr val="DC0814"/>
              </a:solidFill>
              <a:latin typeface="Open Sans Bold"/>
              <a:ea typeface="Open Sans Bold"/>
              <a:cs typeface="Open Sans Bold"/>
              <a:sym typeface="Open Sans Bold"/>
            </a:endParaRPr>
          </a:p>
          <a:p>
            <a:pPr algn="just">
              <a:lnSpc>
                <a:spcPts val="1540"/>
              </a:lnSpc>
            </a:pPr>
            <a:r>
              <a:rPr lang="en-US" sz="1100" i="1">
                <a:solidFill>
                  <a:srgbClr val="221656"/>
                </a:solidFill>
                <a:latin typeface="Open Sans Italics"/>
                <a:ea typeface="Open Sans Italics"/>
                <a:cs typeface="Open Sans Italics"/>
                <a:sym typeface="Open Sans Italics"/>
              </a:rPr>
              <a:t>Maëlie Labarthe, Maître de conférences en droit privé, École de droit de Toulouse - Université Toulouse Capitole</a:t>
            </a:r>
          </a:p>
          <a:p>
            <a:pPr algn="just">
              <a:lnSpc>
                <a:spcPts val="1540"/>
              </a:lnSpc>
            </a:pPr>
            <a:r>
              <a:rPr lang="en-US" sz="1100" i="1">
                <a:solidFill>
                  <a:srgbClr val="221656"/>
                </a:solidFill>
                <a:latin typeface="Open Sans Italics"/>
                <a:ea typeface="Open Sans Italics"/>
                <a:cs typeface="Open Sans Italics"/>
                <a:sym typeface="Open Sans Italics"/>
              </a:rPr>
              <a:t>Valentin Vince, Maître de conférences en droit public, co-directeur du LEJEP, CY Cergy Paris Université</a:t>
            </a:r>
          </a:p>
          <a:p>
            <a:pPr algn="just">
              <a:lnSpc>
                <a:spcPts val="1540"/>
              </a:lnSpc>
            </a:pPr>
            <a:endParaRPr lang="en-US" sz="1100" i="1">
              <a:solidFill>
                <a:srgbClr val="221656"/>
              </a:solidFill>
              <a:latin typeface="Open Sans Italics"/>
              <a:ea typeface="Open Sans Italics"/>
              <a:cs typeface="Open Sans Italics"/>
              <a:sym typeface="Open Sans Italics"/>
            </a:endParaRPr>
          </a:p>
          <a:p>
            <a:pPr algn="just">
              <a:lnSpc>
                <a:spcPts val="1540"/>
              </a:lnSpc>
            </a:pPr>
            <a:r>
              <a:rPr lang="en-US" sz="1100" b="1">
                <a:solidFill>
                  <a:srgbClr val="DC0814"/>
                </a:solidFill>
                <a:latin typeface="Open Sans Bold"/>
                <a:ea typeface="Open Sans Bold"/>
                <a:cs typeface="Open Sans Bold"/>
                <a:sym typeface="Open Sans Bold"/>
              </a:rPr>
              <a:t>11h20 : Discussion/Débat</a:t>
            </a:r>
          </a:p>
          <a:p>
            <a:pPr algn="just">
              <a:lnSpc>
                <a:spcPts val="1540"/>
              </a:lnSpc>
            </a:pPr>
            <a:r>
              <a:rPr lang="en-US" sz="1100" b="1">
                <a:solidFill>
                  <a:srgbClr val="DC0814"/>
                </a:solidFill>
                <a:latin typeface="Open Sans Bold"/>
                <a:ea typeface="Open Sans Bold"/>
                <a:cs typeface="Open Sans Bold"/>
                <a:sym typeface="Open Sans Bold"/>
              </a:rPr>
              <a:t>12h00 : Pause déjeuner </a:t>
            </a:r>
          </a:p>
          <a:p>
            <a:pPr algn="just">
              <a:lnSpc>
                <a:spcPts val="1540"/>
              </a:lnSpc>
            </a:pPr>
            <a:endParaRPr lang="en-US" sz="1100" b="1">
              <a:solidFill>
                <a:srgbClr val="DC0814"/>
              </a:solidFill>
              <a:latin typeface="Open Sans Bold"/>
              <a:ea typeface="Open Sans Bold"/>
              <a:cs typeface="Open Sans Bold"/>
              <a:sym typeface="Open Sans Bold"/>
            </a:endParaRPr>
          </a:p>
          <a:p>
            <a:pPr algn="just">
              <a:lnSpc>
                <a:spcPts val="1540"/>
              </a:lnSpc>
            </a:pPr>
            <a:r>
              <a:rPr lang="en-US" sz="1100" b="1">
                <a:solidFill>
                  <a:srgbClr val="DC0814"/>
                </a:solidFill>
                <a:latin typeface="Open Sans Bold"/>
                <a:ea typeface="Open Sans Bold"/>
                <a:cs typeface="Open Sans Bold"/>
                <a:sym typeface="Open Sans Bold"/>
              </a:rPr>
              <a:t>13h40 : Les concours entre accords collectifs</a:t>
            </a:r>
          </a:p>
          <a:p>
            <a:pPr algn="just">
              <a:lnSpc>
                <a:spcPts val="1540"/>
              </a:lnSpc>
            </a:pPr>
            <a:endParaRPr lang="en-US" sz="1100" b="1">
              <a:solidFill>
                <a:srgbClr val="DC0814"/>
              </a:solidFill>
              <a:latin typeface="Open Sans Bold"/>
              <a:ea typeface="Open Sans Bold"/>
              <a:cs typeface="Open Sans Bold"/>
              <a:sym typeface="Open Sans Bold"/>
            </a:endParaRPr>
          </a:p>
          <a:p>
            <a:pPr algn="just">
              <a:lnSpc>
                <a:spcPts val="1540"/>
              </a:lnSpc>
            </a:pPr>
            <a:r>
              <a:rPr lang="en-US" sz="1100" i="1">
                <a:solidFill>
                  <a:srgbClr val="221656"/>
                </a:solidFill>
                <a:latin typeface="Open Sans Italics"/>
                <a:ea typeface="Open Sans Italics"/>
                <a:cs typeface="Open Sans Italics"/>
                <a:sym typeface="Open Sans Italics"/>
              </a:rPr>
              <a:t>Gwennhaël François, Professeur de droit privé, Université Clermont Auvergne </a:t>
            </a:r>
          </a:p>
          <a:p>
            <a:pPr algn="just">
              <a:lnSpc>
                <a:spcPts val="1540"/>
              </a:lnSpc>
            </a:pPr>
            <a:r>
              <a:rPr lang="en-US" sz="1100" i="1">
                <a:solidFill>
                  <a:srgbClr val="221656"/>
                </a:solidFill>
                <a:latin typeface="Open Sans Italics"/>
                <a:ea typeface="Open Sans Italics"/>
                <a:cs typeface="Open Sans Italics"/>
                <a:sym typeface="Open Sans Italics"/>
              </a:rPr>
              <a:t>Elise Fraysse, Professeure de droit public, Université Clermont-Auvergne</a:t>
            </a:r>
          </a:p>
          <a:p>
            <a:pPr algn="just">
              <a:lnSpc>
                <a:spcPts val="1540"/>
              </a:lnSpc>
            </a:pPr>
            <a:endParaRPr lang="en-US" sz="1100" i="1">
              <a:solidFill>
                <a:srgbClr val="221656"/>
              </a:solidFill>
              <a:latin typeface="Open Sans Italics"/>
              <a:ea typeface="Open Sans Italics"/>
              <a:cs typeface="Open Sans Italics"/>
              <a:sym typeface="Open Sans Italics"/>
            </a:endParaRPr>
          </a:p>
          <a:p>
            <a:pPr algn="just">
              <a:lnSpc>
                <a:spcPts val="1540"/>
              </a:lnSpc>
            </a:pPr>
            <a:r>
              <a:rPr lang="en-US" sz="1100" b="1">
                <a:solidFill>
                  <a:srgbClr val="DC0814"/>
                </a:solidFill>
                <a:latin typeface="Open Sans Bold"/>
                <a:ea typeface="Open Sans Bold"/>
                <a:cs typeface="Open Sans Bold"/>
                <a:sym typeface="Open Sans Bold"/>
              </a:rPr>
              <a:t>14h00 : Focus sur les accords collectifs relatifs à la protection sociale complémentaire dans la fonction publique </a:t>
            </a:r>
          </a:p>
          <a:p>
            <a:pPr algn="just">
              <a:lnSpc>
                <a:spcPts val="1540"/>
              </a:lnSpc>
            </a:pPr>
            <a:endParaRPr lang="en-US" sz="1100" b="1">
              <a:solidFill>
                <a:srgbClr val="DC0814"/>
              </a:solidFill>
              <a:latin typeface="Open Sans Bold"/>
              <a:ea typeface="Open Sans Bold"/>
              <a:cs typeface="Open Sans Bold"/>
              <a:sym typeface="Open Sans Bold"/>
            </a:endParaRPr>
          </a:p>
          <a:p>
            <a:pPr algn="just">
              <a:lnSpc>
                <a:spcPts val="1540"/>
              </a:lnSpc>
            </a:pPr>
            <a:r>
              <a:rPr lang="en-US" sz="1100" i="1">
                <a:solidFill>
                  <a:srgbClr val="221656"/>
                </a:solidFill>
                <a:latin typeface="Open Sans Italics"/>
                <a:ea typeface="Open Sans Italics"/>
                <a:cs typeface="Open Sans Italics"/>
                <a:sym typeface="Open Sans Italics"/>
              </a:rPr>
              <a:t>Carole Dupouey, Maître de conférences en droit privé, École de droit de Toulouse - Université Toulouse Capitole</a:t>
            </a:r>
          </a:p>
          <a:p>
            <a:pPr algn="just">
              <a:lnSpc>
                <a:spcPts val="1540"/>
              </a:lnSpc>
            </a:pPr>
            <a:r>
              <a:rPr lang="en-US" sz="1100" i="1">
                <a:solidFill>
                  <a:srgbClr val="221656"/>
                </a:solidFill>
                <a:latin typeface="Open Sans Italics"/>
                <a:ea typeface="Open Sans Italics"/>
                <a:cs typeface="Open Sans Italics"/>
                <a:sym typeface="Open Sans Italics"/>
              </a:rPr>
              <a:t>Luc de Montvalon, Maître de conférences en droit privé, Institut national université Champollion</a:t>
            </a:r>
          </a:p>
          <a:p>
            <a:pPr algn="just">
              <a:lnSpc>
                <a:spcPts val="1540"/>
              </a:lnSpc>
            </a:pPr>
            <a:endParaRPr lang="en-US" sz="1100" i="1">
              <a:solidFill>
                <a:srgbClr val="221656"/>
              </a:solidFill>
              <a:latin typeface="Open Sans Italics"/>
              <a:ea typeface="Open Sans Italics"/>
              <a:cs typeface="Open Sans Italics"/>
              <a:sym typeface="Open Sans Italics"/>
            </a:endParaRPr>
          </a:p>
          <a:p>
            <a:pPr algn="just">
              <a:lnSpc>
                <a:spcPts val="1540"/>
              </a:lnSpc>
            </a:pPr>
            <a:r>
              <a:rPr lang="en-US" sz="1100" b="1">
                <a:solidFill>
                  <a:srgbClr val="DC0814"/>
                </a:solidFill>
                <a:latin typeface="Open Sans Bold"/>
                <a:ea typeface="Open Sans Bold"/>
                <a:cs typeface="Open Sans Bold"/>
                <a:sym typeface="Open Sans Bold"/>
              </a:rPr>
              <a:t>14h20 : Le contentieux des accords collectifs</a:t>
            </a:r>
          </a:p>
          <a:p>
            <a:pPr algn="just">
              <a:lnSpc>
                <a:spcPts val="1540"/>
              </a:lnSpc>
            </a:pPr>
            <a:endParaRPr lang="en-US" sz="1100" b="1">
              <a:solidFill>
                <a:srgbClr val="DC0814"/>
              </a:solidFill>
              <a:latin typeface="Open Sans Bold"/>
              <a:ea typeface="Open Sans Bold"/>
              <a:cs typeface="Open Sans Bold"/>
              <a:sym typeface="Open Sans Bold"/>
            </a:endParaRPr>
          </a:p>
          <a:p>
            <a:pPr algn="just">
              <a:lnSpc>
                <a:spcPts val="1540"/>
              </a:lnSpc>
            </a:pPr>
            <a:r>
              <a:rPr lang="en-US" sz="1100" i="1">
                <a:solidFill>
                  <a:srgbClr val="221656"/>
                </a:solidFill>
                <a:latin typeface="Open Sans Italics"/>
                <a:ea typeface="Open Sans Italics"/>
                <a:cs typeface="Open Sans Italics"/>
                <a:sym typeface="Open Sans Italics"/>
              </a:rPr>
              <a:t>Lucas Bento de Carvalho, Professeur de droit privé, Université de Montpellier </a:t>
            </a:r>
          </a:p>
          <a:p>
            <a:pPr algn="just">
              <a:lnSpc>
                <a:spcPts val="1540"/>
              </a:lnSpc>
            </a:pPr>
            <a:r>
              <a:rPr lang="en-US" sz="1100" i="1">
                <a:solidFill>
                  <a:srgbClr val="221656"/>
                </a:solidFill>
                <a:latin typeface="Open Sans Italics"/>
                <a:ea typeface="Open Sans Italics"/>
                <a:cs typeface="Open Sans Italics"/>
                <a:sym typeface="Open Sans Italics"/>
              </a:rPr>
              <a:t>Jérémy Bousquet, Maître de conférences HDR en droit public, Nîmes Université</a:t>
            </a:r>
          </a:p>
          <a:p>
            <a:pPr algn="just">
              <a:lnSpc>
                <a:spcPts val="1260"/>
              </a:lnSpc>
            </a:pPr>
            <a:endParaRPr lang="en-US" sz="1100" i="1">
              <a:solidFill>
                <a:srgbClr val="221656"/>
              </a:solidFill>
              <a:latin typeface="Open Sans Italics"/>
              <a:ea typeface="Open Sans Italics"/>
              <a:cs typeface="Open Sans Italics"/>
              <a:sym typeface="Open Sans Italics"/>
            </a:endParaRPr>
          </a:p>
          <a:p>
            <a:pPr algn="just">
              <a:lnSpc>
                <a:spcPts val="1540"/>
              </a:lnSpc>
            </a:pPr>
            <a:r>
              <a:rPr lang="en-US" sz="1100" b="1">
                <a:solidFill>
                  <a:srgbClr val="DC0814"/>
                </a:solidFill>
                <a:latin typeface="Open Sans Bold"/>
                <a:ea typeface="Open Sans Bold"/>
                <a:cs typeface="Open Sans Bold"/>
                <a:sym typeface="Open Sans Bold"/>
              </a:rPr>
              <a:t>14h40 : Discussion/Débat</a:t>
            </a:r>
          </a:p>
          <a:p>
            <a:pPr algn="just">
              <a:lnSpc>
                <a:spcPts val="1540"/>
              </a:lnSpc>
            </a:pPr>
            <a:endParaRPr lang="en-US" sz="1100" b="1">
              <a:solidFill>
                <a:srgbClr val="DC0814"/>
              </a:solidFill>
              <a:latin typeface="Open Sans Bold"/>
              <a:ea typeface="Open Sans Bold"/>
              <a:cs typeface="Open Sans Bold"/>
              <a:sym typeface="Open Sans Bold"/>
            </a:endParaRPr>
          </a:p>
          <a:p>
            <a:pPr algn="just">
              <a:lnSpc>
                <a:spcPts val="1540"/>
              </a:lnSpc>
            </a:pPr>
            <a:r>
              <a:rPr lang="en-US" sz="1100" b="1">
                <a:solidFill>
                  <a:srgbClr val="DC0814"/>
                </a:solidFill>
                <a:latin typeface="Open Sans Bold"/>
                <a:ea typeface="Open Sans Bold"/>
                <a:cs typeface="Open Sans Bold"/>
                <a:sym typeface="Open Sans Bold"/>
              </a:rPr>
              <a:t>15h30/16h00 – Fin des travaux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1432</Words>
  <Application>Microsoft Office PowerPoint</Application>
  <PresentationFormat>Personnalisé</PresentationFormat>
  <Paragraphs>148</Paragraphs>
  <Slides>4</Slides>
  <Notes>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4</vt:i4>
      </vt:variant>
    </vt:vector>
  </HeadingPairs>
  <TitlesOfParts>
    <vt:vector size="16" baseType="lpstr">
      <vt:lpstr>Open Sans Italics</vt:lpstr>
      <vt:lpstr>Calibri</vt:lpstr>
      <vt:lpstr>Work Sans</vt:lpstr>
      <vt:lpstr>Canva Sans</vt:lpstr>
      <vt:lpstr>DM Serif Display</vt:lpstr>
      <vt:lpstr>Cal Sans</vt:lpstr>
      <vt:lpstr>Open Sans Bold</vt:lpstr>
      <vt:lpstr>DM Sans Bold</vt:lpstr>
      <vt:lpstr>Open Sans</vt:lpstr>
      <vt:lpstr>Canva Sans Bold</vt:lpstr>
      <vt:lpstr>Arial</vt:lpstr>
      <vt:lpstr>Office Theme</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Modèle dépliant A5 programme Rercherche</dc:title>
  <cp:lastModifiedBy>SOUAD AMAR-ZOURGUI</cp:lastModifiedBy>
  <cp:revision>2</cp:revision>
  <dcterms:created xsi:type="dcterms:W3CDTF">2006-08-16T00:00:00Z</dcterms:created>
  <dcterms:modified xsi:type="dcterms:W3CDTF">2026-05-04T14:28:48Z</dcterms:modified>
  <dc:identifier>DAHHqOPXUBo</dc:identifier>
</cp:coreProperties>
</file>